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64" r:id="rId2"/>
    <p:sldId id="383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81" r:id="rId11"/>
    <p:sldId id="342" r:id="rId12"/>
    <p:sldId id="382" r:id="rId13"/>
    <p:sldId id="343" r:id="rId14"/>
    <p:sldId id="380" r:id="rId15"/>
    <p:sldId id="345" r:id="rId16"/>
    <p:sldId id="359" r:id="rId17"/>
    <p:sldId id="350" r:id="rId18"/>
    <p:sldId id="414" r:id="rId19"/>
    <p:sldId id="416" r:id="rId20"/>
    <p:sldId id="384" r:id="rId21"/>
    <p:sldId id="351" r:id="rId22"/>
    <p:sldId id="417" r:id="rId23"/>
    <p:sldId id="360" r:id="rId24"/>
    <p:sldId id="379" r:id="rId25"/>
    <p:sldId id="315" r:id="rId26"/>
    <p:sldId id="386" r:id="rId27"/>
    <p:sldId id="311" r:id="rId28"/>
    <p:sldId id="356" r:id="rId29"/>
    <p:sldId id="357" r:id="rId30"/>
    <p:sldId id="358" r:id="rId31"/>
    <p:sldId id="306" r:id="rId32"/>
    <p:sldId id="437" r:id="rId33"/>
    <p:sldId id="318" r:id="rId34"/>
    <p:sldId id="319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403" r:id="rId44"/>
    <p:sldId id="438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8" r:id="rId55"/>
    <p:sldId id="439" r:id="rId56"/>
    <p:sldId id="440" r:id="rId57"/>
    <p:sldId id="441" r:id="rId58"/>
    <p:sldId id="372" r:id="rId59"/>
    <p:sldId id="393" r:id="rId60"/>
    <p:sldId id="394" r:id="rId61"/>
    <p:sldId id="395" r:id="rId62"/>
    <p:sldId id="373" r:id="rId63"/>
    <p:sldId id="374" r:id="rId64"/>
    <p:sldId id="375" r:id="rId65"/>
    <p:sldId id="368" r:id="rId66"/>
    <p:sldId id="369" r:id="rId67"/>
    <p:sldId id="378" r:id="rId68"/>
    <p:sldId id="398" r:id="rId69"/>
    <p:sldId id="399" r:id="rId70"/>
    <p:sldId id="400" r:id="rId71"/>
    <p:sldId id="401" r:id="rId72"/>
    <p:sldId id="396" r:id="rId73"/>
    <p:sldId id="387" r:id="rId74"/>
    <p:sldId id="402" r:id="rId75"/>
    <p:sldId id="388" r:id="rId76"/>
    <p:sldId id="389" r:id="rId77"/>
    <p:sldId id="390" r:id="rId78"/>
    <p:sldId id="391" r:id="rId79"/>
    <p:sldId id="392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FF0000"/>
    <a:srgbClr val="006600"/>
    <a:srgbClr val="EEFCBC"/>
    <a:srgbClr val="FED6FE"/>
    <a:srgbClr val="CC00FF"/>
    <a:srgbClr val="000099"/>
    <a:srgbClr val="E5F2FF"/>
    <a:srgbClr val="FFEEDD"/>
    <a:srgbClr val="F6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25" autoAdjust="0"/>
    <p:restoredTop sz="94556" autoAdjust="0"/>
  </p:normalViewPr>
  <p:slideViewPr>
    <p:cSldViewPr snapToGrid="0">
      <p:cViewPr>
        <p:scale>
          <a:sx n="96" d="100"/>
          <a:sy n="96" d="100"/>
        </p:scale>
        <p:origin x="-924" y="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BCB42D76-E26D-4C0F-9ACA-4BBE52A92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C5431-B45F-4E44-9FC5-21E6C68F11CA}" type="slidenum">
              <a:rPr lang="en-US"/>
              <a:pPr/>
              <a:t>10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11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233530-C35D-4D4E-97D0-CB9F6BA2E426}" type="slidenum">
              <a:rPr lang="en-US"/>
              <a:pPr/>
              <a:t>12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13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BDC48D-E657-48AE-A1D1-7E13BCAAF1B2}" type="slidenum">
              <a:rPr lang="en-US"/>
              <a:pPr/>
              <a:t>14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02307-EDBE-44FE-B071-546AE32BCD70}" type="slidenum">
              <a:rPr lang="en-US"/>
              <a:pPr/>
              <a:t>15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C1CDA-8BDF-4DEE-956F-C0AD4E9CCC94}" type="slidenum">
              <a:rPr lang="en-US"/>
              <a:pPr/>
              <a:t>16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17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18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E4EA8-B158-419E-924E-ACEA2C7AF92D}" type="slidenum">
              <a:rPr lang="en-US"/>
              <a:pPr/>
              <a:t>19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C6B40-AEF7-44E8-B2A3-3C2DD50B483A}" type="slidenum">
              <a:rPr lang="en-US"/>
              <a:pPr/>
              <a:t>2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E4EA8-B158-419E-924E-ACEA2C7AF92D}" type="slidenum">
              <a:rPr lang="en-US"/>
              <a:pPr/>
              <a:t>20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21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22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05750-6D60-4B3D-953E-95BDAD8B6AE2}" type="slidenum">
              <a:rPr lang="en-US"/>
              <a:pPr/>
              <a:t>23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1F1EB-B9F7-4CD0-B1E8-8CCBEA4105B1}" type="slidenum">
              <a:rPr lang="en-US"/>
              <a:pPr/>
              <a:t>24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Philip Wadler. He invented the “Haskell” language.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1C888-F967-4CBA-875E-85A1D68F6AF0}" type="slidenum">
              <a:rPr lang="en-US"/>
              <a:pPr/>
              <a:t>25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686BAD-400C-47B7-BCA0-903F457F15EE}" type="slidenum">
              <a:rPr lang="en-US"/>
              <a:pPr/>
              <a:t>26</a:t>
            </a:fld>
            <a:endParaRPr lang="en-US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3CE14-2A59-4B8E-B567-86DBFFA0EBE7}" type="slidenum">
              <a:rPr lang="en-US"/>
              <a:pPr/>
              <a:t>27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C1F125-D286-4045-884F-CA7EE0DE52DB}" type="slidenum">
              <a:rPr lang="en-US"/>
              <a:pPr/>
              <a:t>28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347A63-E241-423F-AE7F-5B5C72885644}" type="slidenum">
              <a:rPr lang="en-US"/>
              <a:pPr/>
              <a:t>29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81D912-513D-4B1E-ACCE-703A30015962}" type="slidenum">
              <a:rPr lang="en-US"/>
              <a:pPr/>
              <a:t>3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EE77A0-0EC9-4E9F-B7F1-85885FB4E150}" type="slidenum">
              <a:rPr lang="en-US"/>
              <a:pPr/>
              <a:t>30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31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32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E2A0C-DA58-470E-8647-6285F9924A35}" type="slidenum">
              <a:rPr lang="en-US"/>
              <a:pPr/>
              <a:t>33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12FE4-4663-4828-A0D5-D9AF2ABB8631}" type="slidenum">
              <a:rPr lang="en-US"/>
              <a:pPr/>
              <a:t>34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BA219F-7D56-4DCA-ADF7-6544C8130459}" type="slidenum">
              <a:rPr lang="en-US"/>
              <a:pPr/>
              <a:t>35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1A2C3-71FB-4947-8740-9CF74F40352B}" type="slidenum">
              <a:rPr lang="en-US"/>
              <a:pPr/>
              <a:t>36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37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85C0ED-797B-4F35-B569-E3DE1B4013A1}" type="slidenum">
              <a:rPr lang="en-US"/>
              <a:pPr/>
              <a:t>38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B188A6-DAC4-4D85-BC53-C83D846CA3E5}" type="slidenum">
              <a:rPr lang="en-US"/>
              <a:pPr/>
              <a:t>39</a:t>
            </a:fld>
            <a:endParaRPr lang="en-US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4210B-EB79-499D-A22B-4A3848D83DE3}" type="slidenum">
              <a:rPr lang="en-US"/>
              <a:pPr/>
              <a:t>4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C858EB-26CB-47EA-B4FD-BCC6846BF458}" type="slidenum">
              <a:rPr lang="en-US"/>
              <a:pPr/>
              <a:t>40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4EBA5C-4C9B-4F6C-9299-1F3E9EA215FA}" type="slidenum">
              <a:rPr lang="en-US"/>
              <a:pPr/>
              <a:t>41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971E8-2311-4866-A214-98ED5705B9F7}" type="slidenum">
              <a:rPr lang="en-US"/>
              <a:pPr/>
              <a:t>42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971E8-2311-4866-A214-98ED5705B9F7}" type="slidenum">
              <a:rPr lang="en-US"/>
              <a:pPr/>
              <a:t>43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2EC36-0645-40B2-89C7-95F0B3070A24}" type="slidenum">
              <a:rPr lang="en-US"/>
              <a:pPr/>
              <a:t>55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AD012A-8F1E-479F-9A8A-103C9F498914}" type="slidenum">
              <a:rPr lang="en-US"/>
              <a:pPr/>
              <a:t>56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C8BFD-945F-40E0-91BB-97F039F29B24}" type="slidenum">
              <a:rPr lang="en-US"/>
              <a:pPr/>
              <a:t>57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175BB-72E2-49B6-A655-9762911F13F9}" type="slidenum">
              <a:rPr lang="en-US"/>
              <a:pPr/>
              <a:t>58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F9A3A-A2C4-49F4-B45A-A8974E74B0F0}" type="slidenum">
              <a:rPr lang="en-US"/>
              <a:pPr/>
              <a:t>59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13A22-C35C-44DB-9AD6-BBE73BA41862}" type="slidenum">
              <a:rPr lang="en-US"/>
              <a:pPr/>
              <a:t>60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75192-CA54-4149-8C24-23D0602FB2F0}" type="slidenum">
              <a:rPr lang="en-US"/>
              <a:pPr/>
              <a:t>5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31C84-1367-4A34-BF1B-E3EDDBCAC078}" type="slidenum">
              <a:rPr lang="en-US"/>
              <a:pPr/>
              <a:t>61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9F58A-C603-4686-8F48-05B9BB9866DF}" type="slidenum">
              <a:rPr lang="en-US"/>
              <a:pPr/>
              <a:t>62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8A9FA-5384-41DE-98B7-A5CD93D62362}" type="slidenum">
              <a:rPr lang="en-US"/>
              <a:pPr/>
              <a:t>63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599A64-CCC6-46D8-B144-45C0BCD2AC01}" type="slidenum">
              <a:rPr lang="en-US"/>
              <a:pPr/>
              <a:t>64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B2D8A-BAD6-4CE4-8796-1B96AD997AB6}" type="slidenum">
              <a:rPr lang="en-US"/>
              <a:pPr/>
              <a:t>65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FF43F-350B-443A-B6CF-F9F6C6629451}" type="slidenum">
              <a:rPr lang="en-US"/>
              <a:pPr/>
              <a:t>66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1317E-1AA4-456F-9698-EBF31A74C3CB}" type="slidenum">
              <a:rPr lang="en-US"/>
              <a:pPr/>
              <a:t>67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B5B01-1503-4143-9366-B1AB373ABB7C}" type="slidenum">
              <a:rPr lang="en-US"/>
              <a:pPr/>
              <a:t>68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CA6E0E-71FE-46F2-8778-106DE01411D0}" type="slidenum">
              <a:rPr lang="en-US"/>
              <a:pPr/>
              <a:t>69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A906E-88E5-4404-9B49-67774EBFB510}" type="slidenum">
              <a:rPr lang="en-US"/>
              <a:pPr/>
              <a:t>70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C4232D-A561-4A80-A710-CF442C976068}" type="slidenum">
              <a:rPr lang="en-US"/>
              <a:pPr/>
              <a:t>6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AB70F-054A-46C7-B99C-E841E6C1BEEE}" type="slidenum">
              <a:rPr lang="en-US"/>
              <a:pPr/>
              <a:t>71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807E1F-8EF8-486B-88D2-817A9B0C31DC}" type="slidenum">
              <a:rPr lang="en-US"/>
              <a:pPr/>
              <a:t>72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5FE37-4921-495A-B68C-6A1B424C9611}" type="slidenum">
              <a:rPr lang="en-US"/>
              <a:pPr/>
              <a:t>73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19A61-C619-4AD8-9C5E-9FB847237EA0}" type="slidenum">
              <a:rPr lang="en-US"/>
              <a:pPr/>
              <a:t>74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1556E-6D6E-4704-9DD3-D5D257BF0B68}" type="slidenum">
              <a:rPr lang="en-US"/>
              <a:pPr/>
              <a:t>75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FCD507-9A15-4116-BB22-51F6D5BF12C4}" type="slidenum">
              <a:rPr lang="en-US"/>
              <a:pPr/>
              <a:t>76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2E22E-CCBD-40F1-B097-0A8CE1017A6E}" type="slidenum">
              <a:rPr lang="en-US"/>
              <a:pPr/>
              <a:t>77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40D6E-3037-4EFB-BCBE-AB7FD7F50C0D}" type="slidenum">
              <a:rPr lang="en-US"/>
              <a:pPr/>
              <a:t>78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6A29-549E-4ECC-968B-160A17D26291}" type="slidenum">
              <a:rPr lang="en-US"/>
              <a:pPr/>
              <a:t>79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706CA8-FF4F-4488-8D8F-D1F0ECAC4301}" type="slidenum">
              <a:rPr lang="en-US"/>
              <a:pPr/>
              <a:t>7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CEDA-2275-4EF7-B858-B366D2E85FED}" type="slidenum">
              <a:rPr lang="en-US"/>
              <a:pPr/>
              <a:t>8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438401-42D4-4E40-A1C4-2136C56FB5B4}" type="slidenum">
              <a:rPr lang="en-US"/>
              <a:pPr/>
              <a:t>9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182D2-6CE7-4C67-8E46-81460A1A0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8521-5627-47CC-B458-E786F5CBC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7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13C78-EE2B-4E70-9AA4-4DF9C75E87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9A66A-A831-402B-99BF-DE65209467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404ECC-3504-4E09-A394-30491CE6DF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3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86206-C22C-4D83-BE0D-EB52159C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803B-00EB-4050-9866-FF430DC229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CD946-6D79-44F2-A181-575F8E467B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3B2F3-5146-4113-A273-54BF0FD5C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A83D5-C699-4C6C-ABDA-6980CD818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B59C5-72B3-4CC5-8D24-D798E373A2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43DA7C0-D4ED-49FB-9A5B-861811FDEE3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Lecture #2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61722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Collect </a:t>
            </a:r>
            <a:r>
              <a:rPr lang="en-US" sz="2800" dirty="0">
                <a:solidFill>
                  <a:srgbClr val="008080"/>
                </a:solidFill>
              </a:rPr>
              <a:t>Academic Integrity </a:t>
            </a:r>
            <a:r>
              <a:rPr lang="en-US" sz="2800" dirty="0" smtClean="0">
                <a:solidFill>
                  <a:srgbClr val="008080"/>
                </a:solidFill>
              </a:rPr>
              <a:t>Forms</a:t>
            </a:r>
          </a:p>
          <a:p>
            <a:pPr>
              <a:lnSpc>
                <a:spcPct val="90000"/>
              </a:lnSpc>
            </a:pPr>
            <a:endParaRPr lang="en-US" sz="1050" dirty="0">
              <a:solidFill>
                <a:srgbClr val="00808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/>
              <a:t>Constructors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Destructors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Class Composition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Composition with Initializer Lists</a:t>
            </a:r>
          </a:p>
          <a:p>
            <a:pPr marL="342900" lvl="1" indent="-342900">
              <a:lnSpc>
                <a:spcPct val="90000"/>
              </a:lnSpc>
              <a:buFontTx/>
              <a:buChar char="•"/>
            </a:pPr>
            <a:r>
              <a:rPr lang="en-US" sz="2400" dirty="0"/>
              <a:t>Learning how to use the VC </a:t>
            </a:r>
            <a:r>
              <a:rPr lang="en-US" sz="2400" dirty="0" smtClean="0"/>
              <a:t>debugger</a:t>
            </a:r>
            <a:br>
              <a:rPr lang="en-US" sz="2400" dirty="0" smtClean="0"/>
            </a:b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6600CC"/>
                </a:solidFill>
              </a:rPr>
              <a:t>For on-your-own study: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6600CC"/>
                </a:solidFill>
              </a:rPr>
              <a:t>A </a:t>
            </a:r>
            <a:r>
              <a:rPr lang="en-US" sz="2400" dirty="0">
                <a:solidFill>
                  <a:srgbClr val="6600CC"/>
                </a:solidFill>
              </a:rPr>
              <a:t>few final topics required for Project #</a:t>
            </a:r>
            <a:r>
              <a:rPr lang="en-US" sz="2400" dirty="0" smtClean="0">
                <a:solidFill>
                  <a:srgbClr val="6600CC"/>
                </a:solidFill>
              </a:rPr>
              <a:t>1</a:t>
            </a:r>
            <a:endParaRPr lang="en-US" sz="24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123825" y="228600"/>
            <a:ext cx="5305425" cy="652938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5045075" y="0"/>
            <a:ext cx="4098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324475" y="998538"/>
            <a:ext cx="38195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Your class can have many different constructors. (this is called </a:t>
            </a:r>
            <a:r>
              <a:rPr lang="en-US" sz="2200">
                <a:solidFill>
                  <a:srgbClr val="006666"/>
                </a:solidFill>
              </a:rPr>
              <a:t>overloading constructors</a:t>
            </a:r>
            <a:r>
              <a:rPr lang="en-US" sz="2200">
                <a:solidFill>
                  <a:schemeClr val="tx2"/>
                </a:solidFill>
              </a:rPr>
              <a:t>)</a:t>
            </a:r>
          </a:p>
        </p:txBody>
      </p:sp>
      <p:grpSp>
        <p:nvGrpSpPr>
          <p:cNvPr id="224261" name="Group 5"/>
          <p:cNvGrpSpPr>
            <a:grpSpLocks/>
          </p:cNvGrpSpPr>
          <p:nvPr/>
        </p:nvGrpSpPr>
        <p:grpSpPr bwMode="auto">
          <a:xfrm>
            <a:off x="5486400" y="2514600"/>
            <a:ext cx="3592513" cy="2979738"/>
            <a:chOff x="3456" y="1632"/>
            <a:chExt cx="2263" cy="1759"/>
          </a:xfrm>
        </p:grpSpPr>
        <p:sp>
          <p:nvSpPr>
            <p:cNvPr id="224262" name="Rectangle 6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3" name="Rectangle 7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main()</a:t>
              </a:r>
              <a:br>
                <a:rPr lang="en-US" sz="1800" b="1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CSNerd lyn(1,false);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CSNerd ned(5); // 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CSNerd dave; //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cout &lt;&lt; </a:t>
              </a:r>
              <a:br>
                <a:rPr lang="en-US" sz="1800" b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  lyn.getNerdScore();</a:t>
              </a: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224272" name="Rectangle 16"/>
          <p:cNvSpPr>
            <a:spLocks noChangeArrowheads="1"/>
          </p:cNvSpPr>
          <p:nvPr/>
        </p:nvSpPr>
        <p:spPr bwMode="auto">
          <a:xfrm>
            <a:off x="381000" y="259080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int getNerdScore(void)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if(m_macUser == true) </a:t>
            </a:r>
          </a:p>
          <a:p>
            <a:r>
              <a:rPr lang="en-US" sz="1800" b="1">
                <a:latin typeface="Courier New" pitchFamily="49" charset="0"/>
              </a:rPr>
              <a:t>    return(0);   </a:t>
            </a:r>
          </a:p>
          <a:p>
            <a:r>
              <a:rPr lang="en-US" sz="1800" b="1">
                <a:latin typeface="Courier New" pitchFamily="49" charset="0"/>
              </a:rPr>
              <a:t>  return(10 * m_numPCs);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352425" y="10874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1;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4274" name="Rectangle 18"/>
          <p:cNvSpPr>
            <a:spLocks noChangeArrowheads="1"/>
          </p:cNvSpPr>
          <p:nvPr/>
        </p:nvSpPr>
        <p:spPr bwMode="auto">
          <a:xfrm>
            <a:off x="7383463" y="3990975"/>
            <a:ext cx="1685925" cy="457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// </a:t>
            </a:r>
            <a:r>
              <a:rPr lang="en-US" sz="2400">
                <a:solidFill>
                  <a:srgbClr val="FF0000"/>
                </a:solidFill>
              </a:rPr>
              <a:t>OK!!!</a:t>
            </a:r>
            <a:r>
              <a:rPr lang="en-US" sz="2400"/>
              <a:t>     </a:t>
            </a:r>
          </a:p>
        </p:txBody>
      </p:sp>
      <p:sp>
        <p:nvSpPr>
          <p:cNvPr id="224275" name="Line 19"/>
          <p:cNvSpPr>
            <a:spLocks noChangeShapeType="1"/>
          </p:cNvSpPr>
          <p:nvPr/>
        </p:nvSpPr>
        <p:spPr bwMode="auto">
          <a:xfrm>
            <a:off x="5381625" y="42005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6" name="Line 20"/>
          <p:cNvSpPr>
            <a:spLocks noChangeShapeType="1"/>
          </p:cNvSpPr>
          <p:nvPr/>
        </p:nvSpPr>
        <p:spPr bwMode="auto">
          <a:xfrm>
            <a:off x="142875" y="26289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7" name="Line 21"/>
          <p:cNvSpPr>
            <a:spLocks noChangeShapeType="1"/>
          </p:cNvSpPr>
          <p:nvPr/>
        </p:nvSpPr>
        <p:spPr bwMode="auto">
          <a:xfrm>
            <a:off x="342900" y="32385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8" name="Text Box 22"/>
          <p:cNvSpPr txBox="1">
            <a:spLocks noChangeArrowheads="1"/>
          </p:cNvSpPr>
          <p:nvPr/>
        </p:nvSpPr>
        <p:spPr bwMode="auto">
          <a:xfrm>
            <a:off x="5353050" y="5470525"/>
            <a:ext cx="37909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One more thing: If you have  2 or more constructors, they </a:t>
            </a:r>
            <a:r>
              <a:rPr lang="en-US">
                <a:solidFill>
                  <a:srgbClr val="FF3300"/>
                </a:solidFill>
              </a:rPr>
              <a:t>cannot</a:t>
            </a:r>
            <a:r>
              <a:rPr lang="en-US">
                <a:solidFill>
                  <a:schemeClr val="tx2"/>
                </a:solidFill>
              </a:rPr>
              <a:t> have the </a:t>
            </a:r>
            <a:r>
              <a:rPr lang="en-US">
                <a:solidFill>
                  <a:schemeClr val="accent2"/>
                </a:solidFill>
              </a:rPr>
              <a:t>exact</a:t>
            </a:r>
            <a:r>
              <a:rPr lang="en-US">
                <a:solidFill>
                  <a:schemeClr val="tx2"/>
                </a:solidFill>
              </a:rPr>
              <a:t> same parameters/types.</a:t>
            </a:r>
          </a:p>
        </p:txBody>
      </p:sp>
      <p:grpSp>
        <p:nvGrpSpPr>
          <p:cNvPr id="224281" name="Group 25"/>
          <p:cNvGrpSpPr>
            <a:grpSpLocks/>
          </p:cNvGrpSpPr>
          <p:nvPr/>
        </p:nvGrpSpPr>
        <p:grpSpPr bwMode="auto">
          <a:xfrm>
            <a:off x="349250" y="1078266"/>
            <a:ext cx="5099050" cy="366713"/>
            <a:chOff x="262" y="48"/>
            <a:chExt cx="3212" cy="231"/>
          </a:xfrm>
        </p:grpSpPr>
        <p:sp>
          <p:nvSpPr>
            <p:cNvPr id="224279" name="Rectangle 23"/>
            <p:cNvSpPr>
              <a:spLocks noChangeArrowheads="1"/>
            </p:cNvSpPr>
            <p:nvPr/>
          </p:nvSpPr>
          <p:spPr bwMode="auto">
            <a:xfrm>
              <a:off x="276" y="90"/>
              <a:ext cx="3096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4280" name="Rectangle 24"/>
            <p:cNvSpPr>
              <a:spLocks noChangeArrowheads="1"/>
            </p:cNvSpPr>
            <p:nvPr/>
          </p:nvSpPr>
          <p:spPr bwMode="auto">
            <a:xfrm>
              <a:off x="262" y="48"/>
              <a:ext cx="3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</a:rPr>
                <a:t>(</a:t>
              </a:r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PCs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=1</a:t>
              </a:r>
              <a:r>
                <a:rPr lang="en-US" sz="1800" b="1" dirty="0">
                  <a:latin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</a:rPr>
                <a:t>bool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usesMac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=true</a:t>
              </a:r>
              <a:r>
                <a:rPr lang="en-US" sz="1800" b="1" dirty="0">
                  <a:latin typeface="Courier New" pitchFamily="49" charset="0"/>
                </a:rPr>
                <a:t>)</a:t>
              </a:r>
            </a:p>
          </p:txBody>
        </p:sp>
      </p:grpSp>
      <p:sp>
        <p:nvSpPr>
          <p:cNvPr id="224282" name="Line 26"/>
          <p:cNvSpPr>
            <a:spLocks noChangeShapeType="1"/>
          </p:cNvSpPr>
          <p:nvPr/>
        </p:nvSpPr>
        <p:spPr bwMode="auto">
          <a:xfrm>
            <a:off x="5372100" y="42005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83" name="AutoShape 27"/>
          <p:cNvSpPr>
            <a:spLocks noChangeArrowheads="1"/>
          </p:cNvSpPr>
          <p:nvPr/>
        </p:nvSpPr>
        <p:spPr bwMode="auto">
          <a:xfrm>
            <a:off x="2461152" y="66675"/>
            <a:ext cx="5467350" cy="781050"/>
          </a:xfrm>
          <a:prstGeom prst="wedgeRoundRectCallout">
            <a:avLst>
              <a:gd name="adj1" fmla="val -47472"/>
              <a:gd name="adj2" fmla="val 96750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C++: “I’m confused! Should I call this constructor with default parameters…”</a:t>
            </a:r>
          </a:p>
        </p:txBody>
      </p:sp>
      <p:sp>
        <p:nvSpPr>
          <p:cNvPr id="224284" name="AutoShape 28"/>
          <p:cNvSpPr>
            <a:spLocks noChangeArrowheads="1"/>
          </p:cNvSpPr>
          <p:nvPr/>
        </p:nvSpPr>
        <p:spPr bwMode="auto">
          <a:xfrm>
            <a:off x="990600" y="1524000"/>
            <a:ext cx="5162550" cy="781050"/>
          </a:xfrm>
          <a:prstGeom prst="wedgeRoundRectCallout">
            <a:avLst>
              <a:gd name="adj1" fmla="val -47509"/>
              <a:gd name="adj2" fmla="val 8455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C++: “…or should I call this constructor with no parameters?”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463 L -0.00313 0.179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2027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2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2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utoUpdateAnimBg="0"/>
      <p:bldP spid="224272" grpId="0"/>
      <p:bldP spid="224273" grpId="0"/>
      <p:bldP spid="224273" grpId="1"/>
      <p:bldP spid="224274" grpId="0" animBg="1"/>
      <p:bldP spid="224275" grpId="0" animBg="1"/>
      <p:bldP spid="224275" grpId="1" animBg="1"/>
      <p:bldP spid="224276" grpId="0" animBg="1"/>
      <p:bldP spid="224276" grpId="1" animBg="1"/>
      <p:bldP spid="224277" grpId="0" animBg="1"/>
      <p:bldP spid="224277" grpId="1" animBg="1"/>
      <p:bldP spid="224278" grpId="0" autoUpdateAnimBg="0"/>
      <p:bldP spid="224282" grpId="0" animBg="1"/>
      <p:bldP spid="224282" grpId="1" animBg="1"/>
      <p:bldP spid="224283" grpId="0" animBg="1"/>
      <p:bldP spid="22428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Constructors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410200" y="1036638"/>
            <a:ext cx="3733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If you </a:t>
            </a:r>
            <a:r>
              <a:rPr lang="en-US" sz="2200">
                <a:solidFill>
                  <a:schemeClr val="accent2"/>
                </a:solidFill>
              </a:rPr>
              <a:t>don’t define</a:t>
            </a:r>
            <a:r>
              <a:rPr lang="en-US" sz="2200">
                <a:solidFill>
                  <a:schemeClr val="tx2"/>
                </a:solidFill>
              </a:rPr>
              <a:t> </a:t>
            </a:r>
            <a:r>
              <a:rPr lang="en-US" sz="2200">
                <a:solidFill>
                  <a:schemeClr val="accent2"/>
                </a:solidFill>
              </a:rPr>
              <a:t>any </a:t>
            </a:r>
            <a:r>
              <a:rPr lang="en-US" sz="2200">
                <a:solidFill>
                  <a:schemeClr val="tx2"/>
                </a:solidFill>
              </a:rPr>
              <a:t>constructors at all…</a:t>
            </a:r>
            <a:endParaRPr lang="en-US" sz="1000">
              <a:solidFill>
                <a:schemeClr val="tx2"/>
              </a:solidFill>
            </a:endParaRPr>
          </a:p>
        </p:txBody>
      </p:sp>
      <p:grpSp>
        <p:nvGrpSpPr>
          <p:cNvPr id="115721" name="Group 9"/>
          <p:cNvGrpSpPr>
            <a:grpSpLocks/>
          </p:cNvGrpSpPr>
          <p:nvPr/>
        </p:nvGrpSpPr>
        <p:grpSpPr bwMode="auto">
          <a:xfrm>
            <a:off x="5486400" y="3863975"/>
            <a:ext cx="3592513" cy="1879600"/>
            <a:chOff x="3456" y="1632"/>
            <a:chExt cx="2263" cy="1755"/>
          </a:xfrm>
        </p:grpSpPr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main()</a:t>
              </a:r>
              <a:br>
                <a:rPr lang="en-US" sz="1800" b="1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CSNerd carey; // OK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>
                <a:latin typeface="Courier New" pitchFamily="49" charset="0"/>
              </a:endParaRPr>
            </a:p>
          </p:txBody>
        </p:sp>
      </p:grp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5546725" y="5791200"/>
            <a:ext cx="3444875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In this case, your member variables are </a:t>
            </a:r>
            <a:r>
              <a:rPr lang="en-US" sz="2200">
                <a:solidFill>
                  <a:schemeClr val="accent2"/>
                </a:solidFill>
              </a:rPr>
              <a:t>never</a:t>
            </a:r>
            <a:r>
              <a:rPr lang="en-US" sz="2200">
                <a:solidFill>
                  <a:schemeClr val="tx2"/>
                </a:solidFill>
              </a:rPr>
              <a:t> initialized.</a:t>
            </a: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638800" y="4948238"/>
            <a:ext cx="33512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cout</a:t>
            </a:r>
            <a:r>
              <a:rPr lang="en-US" sz="1800" dirty="0">
                <a:solidFill>
                  <a:schemeClr val="tx2"/>
                </a:solidFill>
              </a:rPr>
              <a:t> &lt;&lt;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</a:t>
            </a:r>
            <a:r>
              <a:rPr lang="en-US" sz="1800" dirty="0" err="1">
                <a:solidFill>
                  <a:schemeClr val="tx2"/>
                </a:solidFill>
              </a:rPr>
              <a:t>carey.getNerdScore</a:t>
            </a:r>
            <a:r>
              <a:rPr lang="en-US" sz="1800" dirty="0">
                <a:solidFill>
                  <a:schemeClr val="tx2"/>
                </a:solidFill>
              </a:rPr>
              <a:t>(); </a:t>
            </a:r>
            <a:r>
              <a:rPr lang="en-US" sz="1800" dirty="0">
                <a:solidFill>
                  <a:srgbClr val="FF0000"/>
                </a:solidFill>
              </a:rPr>
              <a:t>//??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1016000"/>
            <a:ext cx="5305425" cy="56134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400" y="1946275"/>
            <a:ext cx="45720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 int getNerdScore(void)</a:t>
            </a:r>
          </a:p>
          <a:p>
            <a:r>
              <a:rPr lang="en-US" sz="1800" b="1">
                <a:latin typeface="Courier New" pitchFamily="49" charset="0"/>
              </a:rPr>
              <a:t> {</a:t>
            </a:r>
          </a:p>
          <a:p>
            <a:r>
              <a:rPr lang="en-US" sz="1800" b="1">
                <a:latin typeface="Courier New" pitchFamily="49" charset="0"/>
              </a:rPr>
              <a:t>   if(m_macUser == true) </a:t>
            </a:r>
          </a:p>
          <a:p>
            <a:r>
              <a:rPr lang="en-US" sz="1800" b="1">
                <a:latin typeface="Courier New" pitchFamily="49" charset="0"/>
              </a:rPr>
              <a:t>     return(0);   </a:t>
            </a:r>
          </a:p>
          <a:p>
            <a:r>
              <a:rPr lang="en-US" sz="1800" b="1">
                <a:latin typeface="Courier New" pitchFamily="49" charset="0"/>
              </a:rPr>
              <a:t>   return(10 * m_numPCs);</a:t>
            </a:r>
          </a:p>
          <a:p>
            <a:r>
              <a:rPr lang="en-US" sz="1800" b="1">
                <a:latin typeface="Courier New" pitchFamily="49" charset="0"/>
              </a:rPr>
              <a:t> }</a:t>
            </a:r>
          </a:p>
          <a:p>
            <a:endParaRPr lang="en-US" sz="1800" b="1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r>
              <a:rPr lang="en-US" sz="1800" b="1">
                <a:latin typeface="Courier New" pitchFamily="49" charset="0"/>
              </a:rPr>
              <a:t>  bool m_macUser;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 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304800" y="1963738"/>
            <a:ext cx="4867275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I do nothing at all.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</a:t>
            </a:r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I’m like a USC student!!!!!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5483225" y="2003425"/>
            <a:ext cx="343058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 </a:t>
            </a:r>
            <a:r>
              <a:rPr lang="en-US">
                <a:solidFill>
                  <a:schemeClr val="tx2"/>
                </a:solidFill>
              </a:rPr>
              <a:t>then C++ will provide an </a:t>
            </a:r>
            <a:r>
              <a:rPr lang="en-US">
                <a:solidFill>
                  <a:srgbClr val="FF0000"/>
                </a:solidFill>
              </a:rPr>
              <a:t>implicit</a:t>
            </a:r>
            <a:r>
              <a:rPr lang="en-US">
                <a:solidFill>
                  <a:schemeClr val="tx2"/>
                </a:solidFill>
              </a:rPr>
              <a:t>, default constructor for you that basically does nothing!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3.33333E-6 0.2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4" grpId="0"/>
      <p:bldP spid="115725" grpId="0"/>
      <p:bldP spid="115728" grpId="0"/>
      <p:bldP spid="1157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11" name="Picture 1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447800"/>
            <a:ext cx="27622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-1219200" y="-152400"/>
            <a:ext cx="7772400" cy="1143000"/>
          </a:xfrm>
        </p:spPr>
        <p:txBody>
          <a:bodyPr/>
          <a:lstStyle/>
          <a:p>
            <a:r>
              <a:rPr lang="en-US" sz="3600"/>
              <a:t>Constructors &amp; Arrays</a:t>
            </a:r>
          </a:p>
        </p:txBody>
      </p:sp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123825" y="914400"/>
            <a:ext cx="5305425" cy="54308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CSNerd(int PCs, bool usesMac</a:t>
            </a:r>
            <a:r>
              <a:rPr lang="en-US" sz="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) 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28357" name="Rectangle 5"/>
          <p:cNvSpPr>
            <a:spLocks noChangeArrowheads="1"/>
          </p:cNvSpPr>
          <p:nvPr/>
        </p:nvSpPr>
        <p:spPr bwMode="auto">
          <a:xfrm>
            <a:off x="352425" y="31829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CSNerd() 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m_numPCs = 1;  </a:t>
            </a: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m_macUser = false;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8359" name="Rectangle 7"/>
          <p:cNvSpPr>
            <a:spLocks noChangeArrowheads="1"/>
          </p:cNvSpPr>
          <p:nvPr/>
        </p:nvSpPr>
        <p:spPr bwMode="auto">
          <a:xfrm>
            <a:off x="304800" y="4662488"/>
            <a:ext cx="457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...</a:t>
            </a:r>
          </a:p>
        </p:txBody>
      </p:sp>
      <p:grpSp>
        <p:nvGrpSpPr>
          <p:cNvPr id="228360" name="Group 8"/>
          <p:cNvGrpSpPr>
            <a:grpSpLocks/>
          </p:cNvGrpSpPr>
          <p:nvPr/>
        </p:nvGrpSpPr>
        <p:grpSpPr bwMode="auto">
          <a:xfrm>
            <a:off x="5486400" y="4953000"/>
            <a:ext cx="3592513" cy="1730375"/>
            <a:chOff x="3456" y="1632"/>
            <a:chExt cx="2263" cy="1728"/>
          </a:xfrm>
        </p:grpSpPr>
        <p:sp>
          <p:nvSpPr>
            <p:cNvPr id="228361" name="Rectangle 9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362" name="Rectangle 10"/>
            <p:cNvSpPr>
              <a:spLocks noChangeArrowheads="1"/>
            </p:cNvSpPr>
            <p:nvPr/>
          </p:nvSpPr>
          <p:spPr bwMode="auto">
            <a:xfrm>
              <a:off x="3456" y="1632"/>
              <a:ext cx="2208" cy="1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main()</a:t>
              </a:r>
              <a:br>
                <a:rPr lang="en-US" sz="1800" b="1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{</a:t>
              </a:r>
              <a:br>
                <a:rPr lang="en-US" sz="1800" b="1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CSNerd lec1[4];</a:t>
              </a:r>
              <a:br>
                <a:rPr lang="en-US" sz="1800" b="1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cout &lt;&lt; </a:t>
              </a:r>
              <a:r>
                <a:rPr lang="en-US" sz="1600" b="1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  <a:cs typeface="Courier New" pitchFamily="49" charset="0"/>
                </a:rPr>
              </a:br>
              <a:r>
                <a:rPr lang="en-US" sz="1600" b="1">
                  <a:latin typeface="Courier New" pitchFamily="49" charset="0"/>
                  <a:cs typeface="Courier New" pitchFamily="49" charset="0"/>
                </a:rPr>
                <a:t>   lec1[0].getNerdScore();</a:t>
              </a:r>
              <a:br>
                <a:rPr lang="en-US" sz="1600" b="1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>
                <a:latin typeface="Courier New" pitchFamily="49" charset="0"/>
              </a:endParaRPr>
            </a:p>
          </p:txBody>
        </p:sp>
      </p:grpSp>
      <p:sp>
        <p:nvSpPr>
          <p:cNvPr id="228363" name="Line 11"/>
          <p:cNvSpPr>
            <a:spLocks noChangeShapeType="1"/>
          </p:cNvSpPr>
          <p:nvPr/>
        </p:nvSpPr>
        <p:spPr bwMode="auto">
          <a:xfrm>
            <a:off x="5410200" y="5686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1" name="Line 3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3" name="Line 41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4" name="Text Box 42"/>
          <p:cNvSpPr txBox="1">
            <a:spLocks noChangeArrowheads="1"/>
          </p:cNvSpPr>
          <p:nvPr/>
        </p:nvSpPr>
        <p:spPr bwMode="auto">
          <a:xfrm>
            <a:off x="8108950" y="1855788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395" name="Line 43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6" name="Text Box 44"/>
          <p:cNvSpPr txBox="1">
            <a:spLocks noChangeArrowheads="1"/>
          </p:cNvSpPr>
          <p:nvPr/>
        </p:nvSpPr>
        <p:spPr bwMode="auto">
          <a:xfrm>
            <a:off x="7867650" y="2132013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397" name="Line 45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8" name="Line 46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9" name="Line 47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0" name="Text Box 48"/>
          <p:cNvSpPr txBox="1">
            <a:spLocks noChangeArrowheads="1"/>
          </p:cNvSpPr>
          <p:nvPr/>
        </p:nvSpPr>
        <p:spPr bwMode="auto">
          <a:xfrm>
            <a:off x="8118475" y="247015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01" name="Line 49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2" name="Text Box 50"/>
          <p:cNvSpPr txBox="1">
            <a:spLocks noChangeArrowheads="1"/>
          </p:cNvSpPr>
          <p:nvPr/>
        </p:nvSpPr>
        <p:spPr bwMode="auto">
          <a:xfrm>
            <a:off x="7877175" y="2746375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14" name="Line 62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5" name="Line 63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6" name="Line 64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7" name="Text Box 65"/>
          <p:cNvSpPr txBox="1">
            <a:spLocks noChangeArrowheads="1"/>
          </p:cNvSpPr>
          <p:nvPr/>
        </p:nvSpPr>
        <p:spPr bwMode="auto">
          <a:xfrm>
            <a:off x="8118475" y="306705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18" name="Line 66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9" name="Text Box 67"/>
          <p:cNvSpPr txBox="1">
            <a:spLocks noChangeArrowheads="1"/>
          </p:cNvSpPr>
          <p:nvPr/>
        </p:nvSpPr>
        <p:spPr bwMode="auto">
          <a:xfrm>
            <a:off x="7877175" y="3343275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0" name="Line 68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1" name="Line 6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2" name="Line 70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3" name="Text Box 71"/>
          <p:cNvSpPr txBox="1">
            <a:spLocks noChangeArrowheads="1"/>
          </p:cNvSpPr>
          <p:nvPr/>
        </p:nvSpPr>
        <p:spPr bwMode="auto">
          <a:xfrm>
            <a:off x="8118475" y="3667125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24" name="Line 72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5" name="Text Box 73"/>
          <p:cNvSpPr txBox="1">
            <a:spLocks noChangeArrowheads="1"/>
          </p:cNvSpPr>
          <p:nvPr/>
        </p:nvSpPr>
        <p:spPr bwMode="auto">
          <a:xfrm>
            <a:off x="7877175" y="3943350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6" name="Line 74"/>
          <p:cNvSpPr>
            <a:spLocks noChangeShapeType="1"/>
          </p:cNvSpPr>
          <p:nvPr/>
        </p:nvSpPr>
        <p:spPr bwMode="auto">
          <a:xfrm>
            <a:off x="180975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7" name="Line 75"/>
          <p:cNvSpPr>
            <a:spLocks noChangeShapeType="1"/>
          </p:cNvSpPr>
          <p:nvPr/>
        </p:nvSpPr>
        <p:spPr bwMode="auto">
          <a:xfrm>
            <a:off x="5391150" y="59436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507" name="Text Box 155"/>
          <p:cNvSpPr txBox="1">
            <a:spLocks noChangeArrowheads="1"/>
          </p:cNvSpPr>
          <p:nvPr/>
        </p:nvSpPr>
        <p:spPr bwMode="auto">
          <a:xfrm>
            <a:off x="0" y="5822950"/>
            <a:ext cx="5372100" cy="1035050"/>
          </a:xfrm>
          <a:prstGeom prst="rect">
            <a:avLst/>
          </a:prstGeom>
          <a:solidFill>
            <a:srgbClr val="FFECD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If you want to have an array of your class, your </a:t>
            </a:r>
            <a:r>
              <a:rPr lang="en-US">
                <a:solidFill>
                  <a:srgbClr val="0000CC"/>
                </a:solidFill>
              </a:rPr>
              <a:t>class must have </a:t>
            </a:r>
            <a:r>
              <a:rPr lang="en-US">
                <a:solidFill>
                  <a:schemeClr val="tx2"/>
                </a:solidFill>
              </a:rPr>
              <a:t>a </a:t>
            </a:r>
            <a:r>
              <a:rPr lang="en-US">
                <a:solidFill>
                  <a:srgbClr val="0000CC"/>
                </a:solidFill>
              </a:rPr>
              <a:t>constuctor</a:t>
            </a:r>
            <a:r>
              <a:rPr lang="en-US">
                <a:solidFill>
                  <a:schemeClr val="tx2"/>
                </a:solidFill>
              </a:rPr>
              <a:t> that </a:t>
            </a:r>
            <a:r>
              <a:rPr lang="en-US">
                <a:solidFill>
                  <a:srgbClr val="0000CC"/>
                </a:solidFill>
              </a:rPr>
              <a:t>requires no arguments</a:t>
            </a:r>
            <a:r>
              <a:rPr lang="en-US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28428" name="Text Box 76"/>
          <p:cNvSpPr txBox="1">
            <a:spLocks noChangeArrowheads="1"/>
          </p:cNvSpPr>
          <p:nvPr/>
        </p:nvSpPr>
        <p:spPr bwMode="auto">
          <a:xfrm>
            <a:off x="0" y="5781675"/>
            <a:ext cx="3790950" cy="1035050"/>
          </a:xfrm>
          <a:prstGeom prst="rect">
            <a:avLst/>
          </a:prstGeom>
          <a:solidFill>
            <a:srgbClr val="FFF3E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When you </a:t>
            </a:r>
            <a:r>
              <a:rPr lang="en-US">
                <a:solidFill>
                  <a:srgbClr val="0000CC"/>
                </a:solidFill>
              </a:rPr>
              <a:t>define an array</a:t>
            </a:r>
            <a:r>
              <a:rPr lang="en-US">
                <a:solidFill>
                  <a:schemeClr val="tx2"/>
                </a:solidFill>
              </a:rPr>
              <a:t>, the constructor is </a:t>
            </a:r>
            <a:r>
              <a:rPr lang="en-US">
                <a:solidFill>
                  <a:srgbClr val="0000CC"/>
                </a:solidFill>
              </a:rPr>
              <a:t>run on </a:t>
            </a:r>
            <a:r>
              <a:rPr lang="en-US" i="1">
                <a:solidFill>
                  <a:srgbClr val="0000CC"/>
                </a:solidFill>
              </a:rPr>
              <a:t>every </a:t>
            </a:r>
            <a:r>
              <a:rPr lang="en-US">
                <a:solidFill>
                  <a:srgbClr val="0000CC"/>
                </a:solidFill>
              </a:rPr>
              <a:t>element</a:t>
            </a:r>
            <a:r>
              <a:rPr lang="en-US">
                <a:solidFill>
                  <a:schemeClr val="tx2"/>
                </a:solidFill>
              </a:rPr>
              <a:t> in the array!</a:t>
            </a:r>
          </a:p>
        </p:txBody>
      </p:sp>
      <p:sp>
        <p:nvSpPr>
          <p:cNvPr id="228508" name="Text Box 156"/>
          <p:cNvSpPr txBox="1">
            <a:spLocks noChangeArrowheads="1"/>
          </p:cNvSpPr>
          <p:nvPr/>
        </p:nvSpPr>
        <p:spPr bwMode="auto">
          <a:xfrm>
            <a:off x="1241425" y="31416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228509" name="Text Box 157"/>
          <p:cNvSpPr txBox="1">
            <a:spLocks noChangeArrowheads="1"/>
          </p:cNvSpPr>
          <p:nvPr/>
        </p:nvSpPr>
        <p:spPr bwMode="auto">
          <a:xfrm>
            <a:off x="4295775" y="654685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cxnSp>
        <p:nvCxnSpPr>
          <p:cNvPr id="228510" name="AutoShape 158"/>
          <p:cNvCxnSpPr>
            <a:cxnSpLocks noChangeShapeType="1"/>
            <a:stCxn id="228509" idx="0"/>
            <a:endCxn id="228508" idx="3"/>
          </p:cNvCxnSpPr>
          <p:nvPr/>
        </p:nvCxnSpPr>
        <p:spPr bwMode="auto">
          <a:xfrm rot="5400000" flipH="1">
            <a:off x="1386682" y="3499644"/>
            <a:ext cx="3176587" cy="2917825"/>
          </a:xfrm>
          <a:prstGeom prst="curvedConnector2">
            <a:avLst/>
          </a:prstGeom>
          <a:noFill/>
          <a:ln w="38100">
            <a:solidFill>
              <a:srgbClr val="CC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8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3" grpId="0" animBg="1"/>
      <p:bldP spid="228363" grpId="1" animBg="1"/>
      <p:bldP spid="228391" grpId="0" animBg="1"/>
      <p:bldP spid="228391" grpId="1" animBg="1"/>
      <p:bldP spid="228393" grpId="0" animBg="1"/>
      <p:bldP spid="228393" grpId="1" animBg="1"/>
      <p:bldP spid="228394" grpId="0"/>
      <p:bldP spid="228395" grpId="0" animBg="1"/>
      <p:bldP spid="228395" grpId="1" animBg="1"/>
      <p:bldP spid="228396" grpId="0"/>
      <p:bldP spid="228397" grpId="0" animBg="1"/>
      <p:bldP spid="228397" grpId="1" animBg="1"/>
      <p:bldP spid="228398" grpId="0" animBg="1"/>
      <p:bldP spid="228398" grpId="1" animBg="1"/>
      <p:bldP spid="228399" grpId="0" animBg="1"/>
      <p:bldP spid="228399" grpId="1" animBg="1"/>
      <p:bldP spid="228400" grpId="0"/>
      <p:bldP spid="228401" grpId="0" animBg="1"/>
      <p:bldP spid="228401" grpId="1" animBg="1"/>
      <p:bldP spid="228402" grpId="0"/>
      <p:bldP spid="228414" grpId="0" animBg="1"/>
      <p:bldP spid="228414" grpId="1" animBg="1"/>
      <p:bldP spid="228415" grpId="0" animBg="1"/>
      <p:bldP spid="228415" grpId="1" animBg="1"/>
      <p:bldP spid="228416" grpId="0" animBg="1"/>
      <p:bldP spid="228416" grpId="1" animBg="1"/>
      <p:bldP spid="228417" grpId="0"/>
      <p:bldP spid="228418" grpId="0" animBg="1"/>
      <p:bldP spid="228418" grpId="1" animBg="1"/>
      <p:bldP spid="228419" grpId="0"/>
      <p:bldP spid="228420" grpId="0" animBg="1"/>
      <p:bldP spid="228420" grpId="1" animBg="1"/>
      <p:bldP spid="228421" grpId="0" animBg="1"/>
      <p:bldP spid="228421" grpId="1" animBg="1"/>
      <p:bldP spid="228422" grpId="0" animBg="1"/>
      <p:bldP spid="228422" grpId="1" animBg="1"/>
      <p:bldP spid="228423" grpId="0"/>
      <p:bldP spid="228424" grpId="0" animBg="1"/>
      <p:bldP spid="228424" grpId="1" animBg="1"/>
      <p:bldP spid="228425" grpId="0"/>
      <p:bldP spid="228426" grpId="0" animBg="1"/>
      <p:bldP spid="228426" grpId="1" animBg="1"/>
      <p:bldP spid="228427" grpId="0" animBg="1"/>
      <p:bldP spid="228427" grpId="1" animBg="1"/>
      <p:bldP spid="22850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Constructors</a:t>
            </a:r>
          </a:p>
        </p:txBody>
      </p:sp>
      <p:grpSp>
        <p:nvGrpSpPr>
          <p:cNvPr id="116752" name="Group 16"/>
          <p:cNvGrpSpPr>
            <a:grpSpLocks/>
          </p:cNvGrpSpPr>
          <p:nvPr/>
        </p:nvGrpSpPr>
        <p:grpSpPr bwMode="auto">
          <a:xfrm>
            <a:off x="101600" y="2209800"/>
            <a:ext cx="5410200" cy="2862263"/>
            <a:chOff x="64" y="1392"/>
            <a:chExt cx="3408" cy="1803"/>
          </a:xfrm>
        </p:grpSpPr>
        <p:sp>
          <p:nvSpPr>
            <p:cNvPr id="116739" name="Rectangle 3"/>
            <p:cNvSpPr>
              <a:spLocks noChangeArrowheads="1"/>
            </p:cNvSpPr>
            <p:nvPr/>
          </p:nvSpPr>
          <p:spPr bwMode="auto">
            <a:xfrm>
              <a:off x="64" y="1413"/>
              <a:ext cx="3360" cy="175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40" name="Rectangle 4"/>
            <p:cNvSpPr>
              <a:spLocks noChangeArrowheads="1"/>
            </p:cNvSpPr>
            <p:nvPr/>
          </p:nvSpPr>
          <p:spPr bwMode="auto">
            <a:xfrm>
              <a:off x="112" y="1392"/>
              <a:ext cx="3360" cy="18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public: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PCs,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bool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usesMac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800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{</a:t>
              </a:r>
              <a:endParaRPr lang="en-US" sz="1800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}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...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0" y="960438"/>
            <a:ext cx="9226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There are several different ways to </a:t>
            </a:r>
            <a:r>
              <a:rPr lang="en-US" sz="2400" dirty="0">
                <a:solidFill>
                  <a:srgbClr val="990000"/>
                </a:solidFill>
              </a:rPr>
              <a:t>initialize your member variables</a:t>
            </a:r>
            <a:r>
              <a:rPr lang="en-US" sz="2400" dirty="0">
                <a:solidFill>
                  <a:schemeClr val="tx2"/>
                </a:solidFill>
              </a:rPr>
              <a:t> in a constructor.  Here’s the easiest way:</a:t>
            </a:r>
          </a:p>
        </p:txBody>
      </p:sp>
      <p:sp>
        <p:nvSpPr>
          <p:cNvPr id="116746" name="Rectangle 10"/>
          <p:cNvSpPr>
            <a:spLocks noChangeArrowheads="1"/>
          </p:cNvSpPr>
          <p:nvPr/>
        </p:nvSpPr>
        <p:spPr bwMode="auto">
          <a:xfrm>
            <a:off x="418326" y="5361068"/>
            <a:ext cx="2963049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chemeClr val="tx2"/>
                </a:solidFill>
              </a:rPr>
              <a:t>Here’s a more complex way that does the same thing…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592105" y="379582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PCs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	</a:t>
            </a:r>
          </a:p>
          <a:p>
            <a:pPr eaLnBrk="0" hangingPunct="0">
              <a:tabLst>
                <a:tab pos="228600" algn="l"/>
              </a:tabLst>
            </a:pPr>
            <a:r>
              <a:rPr lang="en-US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	</a:t>
            </a:r>
            <a:endParaRPr lang="en-US" dirty="0"/>
          </a:p>
        </p:txBody>
      </p:sp>
      <p:grpSp>
        <p:nvGrpSpPr>
          <p:cNvPr id="116753" name="Group 17"/>
          <p:cNvGrpSpPr>
            <a:grpSpLocks/>
          </p:cNvGrpSpPr>
          <p:nvPr/>
        </p:nvGrpSpPr>
        <p:grpSpPr bwMode="auto">
          <a:xfrm>
            <a:off x="3616325" y="3952875"/>
            <a:ext cx="5467350" cy="2862263"/>
            <a:chOff x="64" y="1392"/>
            <a:chExt cx="3408" cy="1803"/>
          </a:xfrm>
        </p:grpSpPr>
        <p:sp>
          <p:nvSpPr>
            <p:cNvPr id="116754" name="Rectangle 18"/>
            <p:cNvSpPr>
              <a:spLocks noChangeArrowheads="1"/>
            </p:cNvSpPr>
            <p:nvPr/>
          </p:nvSpPr>
          <p:spPr bwMode="auto">
            <a:xfrm>
              <a:off x="64" y="1413"/>
              <a:ext cx="3360" cy="175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5" name="Rectangle 19"/>
            <p:cNvSpPr>
              <a:spLocks noChangeArrowheads="1"/>
            </p:cNvSpPr>
            <p:nvPr/>
          </p:nvSpPr>
          <p:spPr bwMode="auto">
            <a:xfrm>
              <a:off x="112" y="1392"/>
              <a:ext cx="3360" cy="18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public: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PCs,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bool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usesMac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800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...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696467" y="5320960"/>
            <a:ext cx="53102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// I don’t need to do anything!</a:t>
            </a:r>
            <a:endParaRPr lang="en-US" sz="1800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116757" name="Rectangle 21"/>
          <p:cNvSpPr>
            <a:spLocks noChangeArrowheads="1"/>
          </p:cNvSpPr>
          <p:nvPr/>
        </p:nvSpPr>
        <p:spPr bwMode="auto">
          <a:xfrm>
            <a:off x="5776119" y="2688876"/>
            <a:ext cx="28956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Or, if you’re really masochistic, you can do a little of both.</a:t>
            </a:r>
          </a:p>
        </p:txBody>
      </p:sp>
      <p:sp>
        <p:nvSpPr>
          <p:cNvPr id="116758" name="Rectangle 22"/>
          <p:cNvSpPr>
            <a:spLocks noChangeArrowheads="1"/>
          </p:cNvSpPr>
          <p:nvPr/>
        </p:nvSpPr>
        <p:spPr bwMode="auto">
          <a:xfrm>
            <a:off x="4076700" y="5305425"/>
            <a:ext cx="293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16759" name="Rectangle 23"/>
          <p:cNvSpPr>
            <a:spLocks noChangeArrowheads="1"/>
          </p:cNvSpPr>
          <p:nvPr/>
        </p:nvSpPr>
        <p:spPr bwMode="auto">
          <a:xfrm>
            <a:off x="4238625" y="5314950"/>
            <a:ext cx="1409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m_numPCs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116760" name="Rectangle 24"/>
          <p:cNvSpPr>
            <a:spLocks noChangeArrowheads="1"/>
          </p:cNvSpPr>
          <p:nvPr/>
        </p:nvSpPr>
        <p:spPr bwMode="auto">
          <a:xfrm>
            <a:off x="5507038" y="5295900"/>
            <a:ext cx="7794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006666"/>
                </a:solidFill>
              </a:rPr>
              <a:t>PCs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16761" name="Rectangle 25"/>
          <p:cNvSpPr>
            <a:spLocks noChangeArrowheads="1"/>
          </p:cNvSpPr>
          <p:nvPr/>
        </p:nvSpPr>
        <p:spPr bwMode="auto">
          <a:xfrm>
            <a:off x="6135688" y="5334000"/>
            <a:ext cx="293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,</a:t>
            </a:r>
          </a:p>
        </p:txBody>
      </p:sp>
      <p:sp>
        <p:nvSpPr>
          <p:cNvPr id="116762" name="Rectangle 26"/>
          <p:cNvSpPr>
            <a:spLocks noChangeArrowheads="1"/>
          </p:cNvSpPr>
          <p:nvPr/>
        </p:nvSpPr>
        <p:spPr bwMode="auto">
          <a:xfrm>
            <a:off x="6305550" y="5318125"/>
            <a:ext cx="1570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m_macUser</a:t>
            </a:r>
          </a:p>
        </p:txBody>
      </p:sp>
      <p:sp>
        <p:nvSpPr>
          <p:cNvPr id="116763" name="Rectangle 27"/>
          <p:cNvSpPr>
            <a:spLocks noChangeArrowheads="1"/>
          </p:cNvSpPr>
          <p:nvPr/>
        </p:nvSpPr>
        <p:spPr bwMode="auto">
          <a:xfrm>
            <a:off x="7726363" y="5299075"/>
            <a:ext cx="1374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006666"/>
                </a:solidFill>
              </a:rPr>
              <a:t>usesMac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16756" name="Group 20"/>
          <p:cNvGrpSpPr>
            <a:grpSpLocks/>
          </p:cNvGrpSpPr>
          <p:nvPr/>
        </p:nvGrpSpPr>
        <p:grpSpPr bwMode="auto">
          <a:xfrm>
            <a:off x="4171950" y="5337408"/>
            <a:ext cx="4813300" cy="927100"/>
            <a:chOff x="2610" y="3372"/>
            <a:chExt cx="3032" cy="584"/>
          </a:xfrm>
        </p:grpSpPr>
        <p:sp>
          <p:nvSpPr>
            <p:cNvPr id="116748" name="Rectangle 12"/>
            <p:cNvSpPr>
              <a:spLocks noChangeArrowheads="1"/>
            </p:cNvSpPr>
            <p:nvPr/>
          </p:nvSpPr>
          <p:spPr bwMode="auto">
            <a:xfrm>
              <a:off x="3909" y="3372"/>
              <a:ext cx="1733" cy="224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49" name="Rectangle 13"/>
            <p:cNvSpPr>
              <a:spLocks noChangeArrowheads="1"/>
            </p:cNvSpPr>
            <p:nvPr/>
          </p:nvSpPr>
          <p:spPr bwMode="auto">
            <a:xfrm>
              <a:off x="2616" y="3738"/>
              <a:ext cx="2766" cy="19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0" name="Text Box 14"/>
            <p:cNvSpPr txBox="1">
              <a:spLocks noChangeArrowheads="1"/>
            </p:cNvSpPr>
            <p:nvPr/>
          </p:nvSpPr>
          <p:spPr bwMode="auto">
            <a:xfrm>
              <a:off x="2610" y="3687"/>
              <a:ext cx="202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 err="1">
                  <a:solidFill>
                    <a:srgbClr val="6600CC"/>
                  </a:solidFill>
                </a:rPr>
                <a:t>m_macUser</a:t>
              </a:r>
              <a:r>
                <a:rPr lang="en-US" sz="2200" dirty="0">
                  <a:solidFill>
                    <a:srgbClr val="6600CC"/>
                  </a:solidFill>
                </a:rPr>
                <a:t> </a:t>
              </a:r>
              <a:r>
                <a:rPr lang="en-US" sz="2200" dirty="0">
                  <a:solidFill>
                    <a:schemeClr val="tx2"/>
                  </a:solidFill>
                </a:rPr>
                <a:t>= </a:t>
              </a:r>
              <a:r>
                <a:rPr lang="en-US" sz="2200" dirty="0" err="1">
                  <a:solidFill>
                    <a:srgbClr val="006600"/>
                  </a:solidFill>
                </a:rPr>
                <a:t>usesMac</a:t>
              </a:r>
              <a:r>
                <a:rPr lang="en-US" sz="2200" dirty="0">
                  <a:solidFill>
                    <a:schemeClr val="tx2"/>
                  </a:solidFill>
                </a:rPr>
                <a:t>;</a:t>
              </a:r>
            </a:p>
          </p:txBody>
        </p:sp>
      </p:grpSp>
      <p:sp>
        <p:nvSpPr>
          <p:cNvPr id="23" name="AutoShape 28"/>
          <p:cNvSpPr>
            <a:spLocks noChangeArrowheads="1"/>
          </p:cNvSpPr>
          <p:nvPr/>
        </p:nvSpPr>
        <p:spPr bwMode="auto">
          <a:xfrm>
            <a:off x="4897840" y="2867186"/>
            <a:ext cx="3063070" cy="1914041"/>
          </a:xfrm>
          <a:prstGeom prst="wedgeRoundRectCallout">
            <a:avLst>
              <a:gd name="adj1" fmla="val -70147"/>
              <a:gd name="adj2" fmla="val 8132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What’s the syntax?</a:t>
            </a: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You start your initializer list with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a  </a:t>
            </a:r>
            <a:r>
              <a:rPr lang="en-US" dirty="0" smtClean="0">
                <a:solidFill>
                  <a:srgbClr val="FF0000"/>
                </a:solidFill>
              </a:rPr>
              <a:t>colon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algn="ctr"/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5" name="AutoShape 28"/>
          <p:cNvSpPr>
            <a:spLocks noChangeArrowheads="1"/>
          </p:cNvSpPr>
          <p:nvPr/>
        </p:nvSpPr>
        <p:spPr bwMode="auto">
          <a:xfrm>
            <a:off x="5943600" y="2057401"/>
            <a:ext cx="3124200" cy="2680884"/>
          </a:xfrm>
          <a:prstGeom prst="wedgeRoundRectCallout">
            <a:avLst>
              <a:gd name="adj1" fmla="val -50552"/>
              <a:gd name="adj2" fmla="val 72359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Then you write a </a:t>
            </a:r>
            <a:r>
              <a:rPr lang="en-US" sz="1800" dirty="0" smtClean="0">
                <a:solidFill>
                  <a:srgbClr val="006600"/>
                </a:solidFill>
              </a:rPr>
              <a:t>value </a:t>
            </a:r>
            <a:r>
              <a:rPr lang="en-US" sz="1800" dirty="0" smtClean="0">
                <a:solidFill>
                  <a:schemeClr val="tx2"/>
                </a:solidFill>
              </a:rPr>
              <a:t>inside </a:t>
            </a:r>
            <a:r>
              <a:rPr lang="en-US" sz="1800" dirty="0" smtClean="0">
                <a:solidFill>
                  <a:srgbClr val="FF0000"/>
                </a:solidFill>
              </a:rPr>
              <a:t>parentheses</a:t>
            </a:r>
            <a:r>
              <a:rPr lang="en-US" sz="1800" dirty="0" smtClean="0">
                <a:solidFill>
                  <a:schemeClr val="tx2"/>
                </a:solidFill>
              </a:rPr>
              <a:t>, e.g. </a:t>
            </a:r>
            <a:r>
              <a:rPr lang="en-US" sz="1800" dirty="0" smtClean="0">
                <a:solidFill>
                  <a:srgbClr val="006600"/>
                </a:solidFill>
              </a:rPr>
              <a:t>PCs </a:t>
            </a:r>
            <a:r>
              <a:rPr lang="en-US" sz="1800" dirty="0" smtClean="0">
                <a:solidFill>
                  <a:schemeClr val="tx2"/>
                </a:solidFill>
              </a:rPr>
              <a:t>or </a:t>
            </a:r>
            <a:r>
              <a:rPr lang="en-US" sz="1800" dirty="0" smtClean="0">
                <a:solidFill>
                  <a:srgbClr val="006600"/>
                </a:solidFill>
              </a:rPr>
              <a:t>2*PCs-1</a:t>
            </a:r>
            <a:r>
              <a:rPr lang="en-US" sz="1800" dirty="0" smtClean="0">
                <a:solidFill>
                  <a:schemeClr val="tx2"/>
                </a:solidFill>
              </a:rPr>
              <a:t/>
            </a:r>
            <a:br>
              <a:rPr lang="en-US" sz="1800" dirty="0" smtClean="0">
                <a:solidFill>
                  <a:schemeClr val="tx2"/>
                </a:solidFill>
              </a:rPr>
            </a:br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800" dirty="0" smtClean="0">
                <a:solidFill>
                  <a:schemeClr val="tx2"/>
                </a:solidFill>
              </a:rPr>
              <a:t>The compiler then sets your </a:t>
            </a:r>
            <a:r>
              <a:rPr lang="en-US" sz="1800" dirty="0" smtClean="0">
                <a:solidFill>
                  <a:srgbClr val="6600CC"/>
                </a:solidFill>
              </a:rPr>
              <a:t>member variable </a:t>
            </a:r>
            <a:r>
              <a:rPr lang="en-US" sz="1800" dirty="0" smtClean="0">
                <a:solidFill>
                  <a:schemeClr val="tx2"/>
                </a:solidFill>
              </a:rPr>
              <a:t>to this </a:t>
            </a:r>
            <a:r>
              <a:rPr lang="en-US" sz="1800" dirty="0" smtClean="0">
                <a:solidFill>
                  <a:srgbClr val="006600"/>
                </a:solidFill>
              </a:rPr>
              <a:t>value</a:t>
            </a:r>
            <a:r>
              <a:rPr lang="en-US" sz="1800" dirty="0" smtClean="0">
                <a:solidFill>
                  <a:schemeClr val="tx2"/>
                </a:solidFill>
              </a:rPr>
              <a:t>.</a:t>
            </a:r>
            <a:br>
              <a:rPr lang="en-US" sz="1800" dirty="0" smtClean="0">
                <a:solidFill>
                  <a:schemeClr val="tx2"/>
                </a:solidFill>
              </a:rPr>
            </a:br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800" dirty="0" smtClean="0">
                <a:solidFill>
                  <a:schemeClr val="tx2"/>
                </a:solidFill>
              </a:rPr>
              <a:t>e.g., </a:t>
            </a:r>
            <a:r>
              <a:rPr lang="en-US" sz="1800" dirty="0" err="1" smtClean="0">
                <a:solidFill>
                  <a:srgbClr val="6600CC"/>
                </a:solidFill>
              </a:rPr>
              <a:t>m_numPCs</a:t>
            </a:r>
            <a:r>
              <a:rPr lang="en-US" sz="1800" dirty="0" smtClean="0">
                <a:solidFill>
                  <a:srgbClr val="6600CC"/>
                </a:solidFill>
              </a:rPr>
              <a:t> </a:t>
            </a:r>
            <a:r>
              <a:rPr lang="en-US" sz="1800" dirty="0" smtClean="0">
                <a:solidFill>
                  <a:schemeClr val="tx2"/>
                </a:solidFill>
              </a:rPr>
              <a:t>= </a:t>
            </a:r>
            <a:r>
              <a:rPr lang="en-US" sz="1800" dirty="0" smtClean="0">
                <a:solidFill>
                  <a:srgbClr val="006600"/>
                </a:solidFill>
              </a:rPr>
              <a:t>PCs</a:t>
            </a:r>
            <a:endParaRPr lang="en-US" sz="1050" dirty="0">
              <a:solidFill>
                <a:srgbClr val="006600"/>
              </a:solidFill>
            </a:endParaRPr>
          </a:p>
        </p:txBody>
      </p:sp>
      <p:sp>
        <p:nvSpPr>
          <p:cNvPr id="24" name="AutoShape 28"/>
          <p:cNvSpPr>
            <a:spLocks noChangeArrowheads="1"/>
          </p:cNvSpPr>
          <p:nvPr/>
        </p:nvSpPr>
        <p:spPr bwMode="auto">
          <a:xfrm>
            <a:off x="5531870" y="2882685"/>
            <a:ext cx="3063070" cy="1763743"/>
          </a:xfrm>
          <a:prstGeom prst="wedgeRoundRectCallout">
            <a:avLst>
              <a:gd name="adj1" fmla="val -67370"/>
              <a:gd name="adj2" fmla="val 92774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Then you specify a member variable that you want to initialize, e.g., </a:t>
            </a:r>
            <a:r>
              <a:rPr lang="en-US" dirty="0" err="1" smtClean="0">
                <a:solidFill>
                  <a:srgbClr val="6600CC"/>
                </a:solidFill>
              </a:rPr>
              <a:t>m_numPCs</a:t>
            </a:r>
            <a:r>
              <a:rPr lang="en-US" dirty="0" smtClean="0">
                <a:solidFill>
                  <a:srgbClr val="6600CC"/>
                </a:solidFill>
              </a:rPr>
              <a:t>.</a:t>
            </a:r>
            <a:endParaRPr lang="en-US" sz="1100" dirty="0">
              <a:solidFill>
                <a:srgbClr val="6600CC"/>
              </a:solidFill>
            </a:endParaRPr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>
            <a:off x="6346556" y="2090957"/>
            <a:ext cx="2599923" cy="2723826"/>
          </a:xfrm>
          <a:prstGeom prst="wedgeRoundRectCallout">
            <a:avLst>
              <a:gd name="adj1" fmla="val -50552"/>
              <a:gd name="adj2" fmla="val 72359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If you want to initialize more than one member variable, just add a </a:t>
            </a:r>
            <a:r>
              <a:rPr lang="en-US" dirty="0" smtClean="0">
                <a:solidFill>
                  <a:srgbClr val="FF0000"/>
                </a:solidFill>
              </a:rPr>
              <a:t>comma</a:t>
            </a:r>
            <a:r>
              <a:rPr lang="en-US" dirty="0" smtClean="0">
                <a:solidFill>
                  <a:schemeClr val="tx2"/>
                </a:solidFill>
              </a:rPr>
              <a:t> and then add more </a:t>
            </a:r>
            <a:r>
              <a:rPr lang="en-US" dirty="0" smtClean="0">
                <a:solidFill>
                  <a:srgbClr val="6600CC"/>
                </a:solidFill>
              </a:rPr>
              <a:t>member</a:t>
            </a:r>
            <a:r>
              <a:rPr lang="en-US" dirty="0" smtClean="0">
                <a:solidFill>
                  <a:schemeClr val="tx2"/>
                </a:solidFill>
              </a:rPr>
              <a:t>(</a:t>
            </a:r>
            <a:r>
              <a:rPr lang="en-US" dirty="0" smtClean="0">
                <a:solidFill>
                  <a:srgbClr val="006600"/>
                </a:solidFill>
              </a:rPr>
              <a:t>value</a:t>
            </a:r>
            <a:r>
              <a:rPr lang="en-US" dirty="0" smtClean="0">
                <a:solidFill>
                  <a:schemeClr val="tx2"/>
                </a:solidFill>
              </a:rPr>
              <a:t>) items.</a:t>
            </a:r>
            <a:endParaRPr lang="en-US" sz="1100" dirty="0">
              <a:solidFill>
                <a:srgbClr val="0066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098036" y="5337465"/>
            <a:ext cx="4933507" cy="33855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764" name="AutoShape 28"/>
          <p:cNvSpPr>
            <a:spLocks noChangeArrowheads="1"/>
          </p:cNvSpPr>
          <p:nvPr/>
        </p:nvSpPr>
        <p:spPr bwMode="auto">
          <a:xfrm>
            <a:off x="5435600" y="2464973"/>
            <a:ext cx="3063070" cy="2416817"/>
          </a:xfrm>
          <a:prstGeom prst="wedgeRoundRectCallout">
            <a:avLst>
              <a:gd name="adj1" fmla="val -75960"/>
              <a:gd name="adj2" fmla="val 66499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This is called an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“</a:t>
            </a:r>
            <a:r>
              <a:rPr lang="en-US" dirty="0">
                <a:solidFill>
                  <a:srgbClr val="0000CC"/>
                </a:solidFill>
              </a:rPr>
              <a:t>initializer </a:t>
            </a:r>
            <a:r>
              <a:rPr lang="en-US" dirty="0" smtClean="0">
                <a:solidFill>
                  <a:srgbClr val="0000CC"/>
                </a:solidFill>
              </a:rPr>
              <a:t>list</a:t>
            </a:r>
            <a:r>
              <a:rPr lang="en-US" dirty="0" smtClean="0">
                <a:solidFill>
                  <a:schemeClr val="tx2"/>
                </a:solidFill>
              </a:rPr>
              <a:t>.”</a:t>
            </a:r>
          </a:p>
          <a:p>
            <a:pPr algn="ctr"/>
            <a:endParaRPr lang="en-US" sz="1100" dirty="0">
              <a:solidFill>
                <a:schemeClr val="tx2"/>
              </a:solidFill>
            </a:endParaRP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You put it between the constructor’s </a:t>
            </a:r>
            <a:r>
              <a:rPr lang="en-US" dirty="0" smtClean="0">
                <a:solidFill>
                  <a:srgbClr val="6600CC"/>
                </a:solidFill>
              </a:rPr>
              <a:t>function header </a:t>
            </a:r>
            <a:r>
              <a:rPr lang="en-US" dirty="0" smtClean="0">
                <a:solidFill>
                  <a:schemeClr val="tx2"/>
                </a:solidFill>
              </a:rPr>
              <a:t>and its </a:t>
            </a:r>
            <a:r>
              <a:rPr lang="en-US" dirty="0" smtClean="0">
                <a:solidFill>
                  <a:srgbClr val="6600CC"/>
                </a:solidFill>
              </a:rPr>
              <a:t>function body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17 0.0118 0.00035 0.02384 0.00035 0.03564 " pathEditMode="relative" ptsTypes="f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6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6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6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6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6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6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16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6" grpId="0" autoUpdateAnimBg="0"/>
      <p:bldP spid="2" grpId="0"/>
      <p:bldP spid="3" grpId="0"/>
      <p:bldP spid="3" grpId="1"/>
      <p:bldP spid="116757" grpId="0" autoUpdateAnimBg="0"/>
      <p:bldP spid="116758" grpId="0"/>
      <p:bldP spid="116759" grpId="0"/>
      <p:bldP spid="116760" grpId="0"/>
      <p:bldP spid="116761" grpId="0"/>
      <p:bldP spid="116762" grpId="0"/>
      <p:bldP spid="116763" grpId="0"/>
      <p:bldP spid="23" grpId="0" animBg="1"/>
      <p:bldP spid="23" grpId="1" animBg="1"/>
      <p:bldP spid="25" grpId="0" animBg="1"/>
      <p:bldP spid="25" grpId="1" animBg="1"/>
      <p:bldP spid="24" grpId="0" animBg="1"/>
      <p:bldP spid="24" grpId="1" animBg="1"/>
      <p:bldP spid="26" grpId="0" animBg="1"/>
      <p:bldP spid="26" grpId="1" animBg="1"/>
      <p:bldP spid="4" grpId="0" animBg="1"/>
      <p:bldP spid="4" grpId="1" animBg="1"/>
      <p:bldP spid="116764" grpId="0" animBg="1"/>
      <p:bldP spid="11676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Constructor Challenge</a:t>
            </a:r>
          </a:p>
        </p:txBody>
      </p:sp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60325" y="984250"/>
            <a:ext cx="5334000" cy="58324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136525" y="1011238"/>
            <a:ext cx="5334000" cy="421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CSProf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string m_name;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int m_age;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800" b="1">
              <a:latin typeface="Courier New" pitchFamily="49" charset="0"/>
            </a:endParaRPr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5635625" y="1417638"/>
            <a:ext cx="3203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Define a </a:t>
            </a:r>
            <a:r>
              <a:rPr lang="en-US">
                <a:solidFill>
                  <a:schemeClr val="accent2"/>
                </a:solidFill>
              </a:rPr>
              <a:t>constructor </a:t>
            </a:r>
            <a:r>
              <a:rPr lang="en-US"/>
              <a:t>that initializes a CSProf.</a:t>
            </a:r>
          </a:p>
        </p:txBody>
      </p:sp>
      <p:sp>
        <p:nvSpPr>
          <p:cNvPr id="220169" name="Text Box 9"/>
          <p:cNvSpPr txBox="1">
            <a:spLocks noChangeArrowheads="1"/>
          </p:cNvSpPr>
          <p:nvPr/>
        </p:nvSpPr>
        <p:spPr bwMode="auto">
          <a:xfrm>
            <a:off x="5638800" y="2346325"/>
            <a:ext cx="32035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user can specify the </a:t>
            </a:r>
            <a:r>
              <a:rPr lang="en-US">
                <a:solidFill>
                  <a:schemeClr val="accent2"/>
                </a:solidFill>
              </a:rPr>
              <a:t>name</a:t>
            </a:r>
            <a:r>
              <a:rPr lang="en-US"/>
              <a:t> of the prof and his/her </a:t>
            </a:r>
            <a:r>
              <a:rPr lang="en-US">
                <a:solidFill>
                  <a:schemeClr val="accent2"/>
                </a:solidFill>
              </a:rPr>
              <a:t>age</a:t>
            </a:r>
            <a:r>
              <a:rPr lang="en-US"/>
              <a:t>.</a:t>
            </a:r>
          </a:p>
        </p:txBody>
      </p:sp>
      <p:sp>
        <p:nvSpPr>
          <p:cNvPr id="220170" name="Text Box 10"/>
          <p:cNvSpPr txBox="1">
            <a:spLocks noChangeArrowheads="1"/>
          </p:cNvSpPr>
          <p:nvPr/>
        </p:nvSpPr>
        <p:spPr bwMode="auto">
          <a:xfrm>
            <a:off x="5638800" y="3489325"/>
            <a:ext cx="32035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the user </a:t>
            </a:r>
            <a:r>
              <a:rPr lang="en-US">
                <a:solidFill>
                  <a:schemeClr val="accent2"/>
                </a:solidFill>
              </a:rPr>
              <a:t>omits the age</a:t>
            </a:r>
            <a:r>
              <a:rPr lang="en-US"/>
              <a:t>, then the prof’s default age is </a:t>
            </a:r>
            <a:r>
              <a:rPr lang="en-US">
                <a:solidFill>
                  <a:schemeClr val="accent2"/>
                </a:solidFill>
              </a:rPr>
              <a:t>39</a:t>
            </a:r>
            <a:r>
              <a:rPr lang="en-US"/>
              <a:t>.</a:t>
            </a:r>
          </a:p>
        </p:txBody>
      </p:sp>
      <p:sp>
        <p:nvSpPr>
          <p:cNvPr id="220172" name="Rectangle 12"/>
          <p:cNvSpPr>
            <a:spLocks noChangeArrowheads="1"/>
          </p:cNvSpPr>
          <p:nvPr/>
        </p:nvSpPr>
        <p:spPr bwMode="auto">
          <a:xfrm>
            <a:off x="5562600" y="4876800"/>
            <a:ext cx="3525838" cy="192722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2400"/>
              <a:t>int main(void)</a:t>
            </a:r>
          </a:p>
          <a:p>
            <a:r>
              <a:rPr lang="en-US" sz="2400"/>
              <a:t>{</a:t>
            </a:r>
          </a:p>
          <a:p>
            <a:r>
              <a:rPr lang="en-US" sz="2400"/>
              <a:t>   CSProf a(“David”,52);</a:t>
            </a:r>
          </a:p>
          <a:p>
            <a:r>
              <a:rPr lang="en-US" sz="2400"/>
              <a:t>   CSProf b(“Carey”);</a:t>
            </a:r>
          </a:p>
          <a:p>
            <a:r>
              <a:rPr lang="en-US" sz="2400"/>
              <a:t>}</a:t>
            </a:r>
          </a:p>
        </p:txBody>
      </p:sp>
      <p:sp>
        <p:nvSpPr>
          <p:cNvPr id="220173" name="Text Box 13"/>
          <p:cNvSpPr txBox="1">
            <a:spLocks noChangeArrowheads="1"/>
          </p:cNvSpPr>
          <p:nvPr/>
        </p:nvSpPr>
        <p:spPr bwMode="auto">
          <a:xfrm>
            <a:off x="417513" y="1874838"/>
            <a:ext cx="45339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#1</a:t>
            </a:r>
          </a:p>
          <a:p>
            <a:r>
              <a:rPr lang="en-US" sz="1800"/>
              <a:t>CSProf(const string &amp;name, int age = 39)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m_name = name;</a:t>
            </a:r>
          </a:p>
          <a:p>
            <a:r>
              <a:rPr lang="en-US" sz="1800"/>
              <a:t>    m_age = age;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4" name="Text Box 14"/>
          <p:cNvSpPr txBox="1">
            <a:spLocks noChangeArrowheads="1"/>
          </p:cNvSpPr>
          <p:nvPr/>
        </p:nvSpPr>
        <p:spPr bwMode="auto">
          <a:xfrm>
            <a:off x="419100" y="1870075"/>
            <a:ext cx="46021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#2</a:t>
            </a:r>
          </a:p>
          <a:p>
            <a:r>
              <a:rPr lang="en-US" sz="1800"/>
              <a:t>CSProf(const string &amp;name, int age = 39);</a:t>
            </a:r>
          </a:p>
        </p:txBody>
      </p:sp>
      <p:sp>
        <p:nvSpPr>
          <p:cNvPr id="220175" name="Text Box 15"/>
          <p:cNvSpPr txBox="1">
            <a:spLocks noChangeArrowheads="1"/>
          </p:cNvSpPr>
          <p:nvPr/>
        </p:nvSpPr>
        <p:spPr bwMode="auto">
          <a:xfrm>
            <a:off x="152400" y="5118100"/>
            <a:ext cx="4900613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#2</a:t>
            </a:r>
          </a:p>
          <a:p>
            <a:r>
              <a:rPr lang="en-US" sz="1800"/>
              <a:t>CSProf::CSProf(const string &amp;name, int 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m_name = name;</a:t>
            </a:r>
          </a:p>
          <a:p>
            <a:r>
              <a:rPr lang="en-US" sz="1800"/>
              <a:t>    m_age = age;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6" name="Text Box 16"/>
          <p:cNvSpPr txBox="1">
            <a:spLocks noChangeArrowheads="1"/>
          </p:cNvSpPr>
          <p:nvPr/>
        </p:nvSpPr>
        <p:spPr bwMode="auto">
          <a:xfrm>
            <a:off x="428625" y="1857375"/>
            <a:ext cx="45339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#3</a:t>
            </a:r>
          </a:p>
          <a:p>
            <a:r>
              <a:rPr lang="en-US" sz="1800"/>
              <a:t>CSProf(const string &amp;name, int age = 39)</a:t>
            </a:r>
          </a:p>
          <a:p>
            <a:r>
              <a:rPr lang="en-US" sz="1800"/>
              <a:t>  : m_name(name), m_age(age)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// do nothing else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7" name="AutoShape 17"/>
          <p:cNvSpPr>
            <a:spLocks noChangeArrowheads="1"/>
          </p:cNvSpPr>
          <p:nvPr/>
        </p:nvSpPr>
        <p:spPr bwMode="auto">
          <a:xfrm>
            <a:off x="4267200" y="3524250"/>
            <a:ext cx="2228850" cy="1181100"/>
          </a:xfrm>
          <a:prstGeom prst="wedgeRoundRectCallout">
            <a:avLst>
              <a:gd name="adj1" fmla="val -32264"/>
              <a:gd name="adj2" fmla="val 117204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Notice you </a:t>
            </a:r>
            <a:r>
              <a:rPr lang="en-US">
                <a:solidFill>
                  <a:schemeClr val="accent2"/>
                </a:solidFill>
              </a:rPr>
              <a:t>don’t</a:t>
            </a:r>
            <a:r>
              <a:rPr lang="en-US"/>
              <a:t> put the </a:t>
            </a:r>
            <a:br>
              <a:rPr lang="en-US"/>
            </a:br>
            <a:r>
              <a:rPr lang="en-US"/>
              <a:t>“= 39” here too!</a:t>
            </a:r>
          </a:p>
        </p:txBody>
      </p:sp>
      <p:sp>
        <p:nvSpPr>
          <p:cNvPr id="220178" name="Text Box 18"/>
          <p:cNvSpPr txBox="1">
            <a:spLocks noChangeArrowheads="1"/>
          </p:cNvSpPr>
          <p:nvPr/>
        </p:nvSpPr>
        <p:spPr bwMode="auto">
          <a:xfrm>
            <a:off x="152400" y="5118100"/>
            <a:ext cx="4900613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#4</a:t>
            </a:r>
          </a:p>
          <a:p>
            <a:r>
              <a:rPr lang="en-US" sz="1800"/>
              <a:t>CSProf::CSProf(const string &amp;name, int age)</a:t>
            </a:r>
          </a:p>
          <a:p>
            <a:r>
              <a:rPr lang="en-US" sz="1800"/>
              <a:t>  : m_name(name), m_age(age)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// do nothing else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9" name="Text Box 19"/>
          <p:cNvSpPr txBox="1">
            <a:spLocks noChangeArrowheads="1"/>
          </p:cNvSpPr>
          <p:nvPr/>
        </p:nvSpPr>
        <p:spPr bwMode="auto">
          <a:xfrm>
            <a:off x="407988" y="1876425"/>
            <a:ext cx="4602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#4</a:t>
            </a:r>
          </a:p>
          <a:p>
            <a:r>
              <a:rPr lang="en-US" sz="1800"/>
              <a:t>CSProf(const string &amp;name, int age = 39);</a:t>
            </a:r>
          </a:p>
        </p:txBody>
      </p:sp>
      <p:sp>
        <p:nvSpPr>
          <p:cNvPr id="220180" name="Rectangle 20"/>
          <p:cNvSpPr>
            <a:spLocks noChangeArrowheads="1"/>
          </p:cNvSpPr>
          <p:nvPr/>
        </p:nvSpPr>
        <p:spPr bwMode="auto">
          <a:xfrm>
            <a:off x="4267200" y="2066925"/>
            <a:ext cx="533400" cy="4953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6" grpId="0"/>
      <p:bldP spid="220169" grpId="0"/>
      <p:bldP spid="220170" grpId="0"/>
      <p:bldP spid="220173" grpId="0"/>
      <p:bldP spid="220173" grpId="1"/>
      <p:bldP spid="220174" grpId="0"/>
      <p:bldP spid="220174" grpId="1"/>
      <p:bldP spid="220175" grpId="0"/>
      <p:bldP spid="220175" grpId="1"/>
      <p:bldP spid="220176" grpId="0"/>
      <p:bldP spid="220176" grpId="1"/>
      <p:bldP spid="220177" grpId="0" animBg="1"/>
      <p:bldP spid="220177" grpId="1" animBg="1"/>
      <p:bldP spid="220178" grpId="0"/>
      <p:bldP spid="220179" grpId="0"/>
      <p:bldP spid="220180" grpId="0" animBg="1"/>
      <p:bldP spid="22018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382000" cy="1143000"/>
          </a:xfrm>
        </p:spPr>
        <p:txBody>
          <a:bodyPr/>
          <a:lstStyle/>
          <a:p>
            <a:r>
              <a:rPr lang="en-US"/>
              <a:t>When Constructors are Called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52399" y="1015102"/>
            <a:ext cx="1053494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main()</a:t>
            </a:r>
          </a:p>
          <a:p>
            <a:r>
              <a:rPr lang="en-US" sz="2400" dirty="0">
                <a:solidFill>
                  <a:schemeClr val="tx2"/>
                </a:solidFill>
              </a:rPr>
              <a:t>{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/>
            </a:r>
            <a:br>
              <a:rPr lang="en-US" sz="2400" dirty="0">
                <a:solidFill>
                  <a:schemeClr val="tx2"/>
                </a:solidFill>
              </a:rPr>
            </a:br>
            <a:endParaRPr lang="en-US" sz="10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}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587374" y="1807265"/>
            <a:ext cx="44037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carey</a:t>
            </a:r>
            <a:r>
              <a:rPr lang="en-US" sz="2400" dirty="0"/>
              <a:t>(3,false), </a:t>
            </a:r>
            <a:r>
              <a:rPr lang="en-US" sz="2400" dirty="0">
                <a:solidFill>
                  <a:srgbClr val="FF0000"/>
                </a:solidFill>
              </a:rPr>
              <a:t>bill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587374" y="2859869"/>
            <a:ext cx="33890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arr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FF0000"/>
                </a:solidFill>
              </a:rPr>
              <a:t>52</a:t>
            </a:r>
            <a:r>
              <a:rPr lang="en-US" sz="2400" dirty="0"/>
              <a:t>]; </a:t>
            </a:r>
            <a:r>
              <a:rPr lang="en-US" sz="2400" dirty="0">
                <a:solidFill>
                  <a:srgbClr val="800000"/>
                </a:solidFill>
              </a:rPr>
              <a:t>      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598487" y="3862874"/>
            <a:ext cx="50593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/>
              <a:t>*</a:t>
            </a:r>
            <a:r>
              <a:rPr lang="en-US" sz="2400" dirty="0" err="1"/>
              <a:t>ptr</a:t>
            </a:r>
            <a:r>
              <a:rPr lang="en-US" sz="2400" dirty="0"/>
              <a:t> = new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CSNerd</a:t>
            </a:r>
            <a:r>
              <a:rPr lang="en-US" sz="2400" dirty="0"/>
              <a:t>(1,3);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590549" y="4925318"/>
            <a:ext cx="31085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/>
              <a:t> *</a:t>
            </a:r>
            <a:r>
              <a:rPr lang="en-US" sz="2400" dirty="0" err="1"/>
              <a:t>justAPtr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smtClean="0">
                <a:solidFill>
                  <a:srgbClr val="006666"/>
                </a:solidFill>
              </a:rPr>
              <a:t> </a:t>
            </a:r>
            <a:endParaRPr lang="en-US" sz="2400" dirty="0">
              <a:solidFill>
                <a:srgbClr val="FF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71431" y="-4972"/>
            <a:ext cx="2228850" cy="1812236"/>
            <a:chOff x="5771431" y="-4972"/>
            <a:chExt cx="2228850" cy="18122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5771431" y="-4971"/>
              <a:ext cx="2228850" cy="1812235"/>
            </a:xfrm>
            <a:prstGeom prst="wedgeRoundRectCallout">
              <a:avLst>
                <a:gd name="adj1" fmla="val -204495"/>
                <a:gd name="adj2" fmla="val 56518"/>
                <a:gd name="adj3" fmla="val 16667"/>
              </a:avLst>
            </a:prstGeom>
            <a:solidFill>
              <a:srgbClr val="FFEB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for a class.</a:t>
              </a:r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5771431" y="-4972"/>
              <a:ext cx="2228850" cy="1812235"/>
            </a:xfrm>
            <a:prstGeom prst="wedgeRoundRectCallout">
              <a:avLst>
                <a:gd name="adj1" fmla="val -113929"/>
                <a:gd name="adj2" fmla="val 53662"/>
                <a:gd name="adj3" fmla="val 16667"/>
              </a:avLst>
            </a:prstGeom>
            <a:solidFill>
              <a:srgbClr val="FFEB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of a </a:t>
              </a:r>
              <a:r>
                <a:rPr lang="en-US" dirty="0">
                  <a:solidFill>
                    <a:schemeClr val="tx2"/>
                  </a:solidFill>
                </a:rPr>
                <a:t>class.</a:t>
              </a: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6342973" y="2038097"/>
            <a:ext cx="2688883" cy="2076703"/>
          </a:xfrm>
          <a:prstGeom prst="wedgeRoundRectCallout">
            <a:avLst>
              <a:gd name="adj1" fmla="val -171543"/>
              <a:gd name="adj2" fmla="val 2051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</a:t>
            </a:r>
            <a:r>
              <a:rPr lang="en-US" dirty="0" smtClean="0">
                <a:solidFill>
                  <a:schemeClr val="tx2"/>
                </a:solidFill>
              </a:rPr>
              <a:t>called </a:t>
            </a:r>
            <a:r>
              <a:rPr lang="en-US" dirty="0" smtClean="0">
                <a:solidFill>
                  <a:srgbClr val="990000"/>
                </a:solidFill>
              </a:rPr>
              <a:t>N times </a:t>
            </a:r>
            <a:r>
              <a:rPr lang="en-US" dirty="0" smtClean="0"/>
              <a:t>(once for each array element) </a:t>
            </a:r>
            <a:r>
              <a:rPr lang="en-US" dirty="0">
                <a:solidFill>
                  <a:schemeClr val="tx2"/>
                </a:solidFill>
              </a:rPr>
              <a:t>when you </a:t>
            </a:r>
            <a:r>
              <a:rPr lang="en-US" dirty="0"/>
              <a:t>create an </a:t>
            </a:r>
            <a:r>
              <a:rPr lang="en-US" dirty="0">
                <a:solidFill>
                  <a:srgbClr val="990000"/>
                </a:solidFill>
              </a:rPr>
              <a:t>array </a:t>
            </a:r>
            <a:r>
              <a:rPr lang="en-US" dirty="0"/>
              <a:t>of</a:t>
            </a:r>
            <a:r>
              <a:rPr lang="en-US" dirty="0">
                <a:solidFill>
                  <a:srgbClr val="990000"/>
                </a:solidFill>
              </a:rPr>
              <a:t> size N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91144" y="4281664"/>
            <a:ext cx="3399850" cy="1610425"/>
          </a:xfrm>
          <a:prstGeom prst="wedgeRoundRectCallout">
            <a:avLst>
              <a:gd name="adj1" fmla="val -101731"/>
              <a:gd name="adj2" fmla="val -50904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when you use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>
                <a:solidFill>
                  <a:schemeClr val="tx2"/>
                </a:solidFill>
              </a:rPr>
              <a:t> to </a:t>
            </a:r>
            <a:r>
              <a:rPr lang="en-US" dirty="0">
                <a:solidFill>
                  <a:srgbClr val="990000"/>
                </a:solidFill>
              </a:rPr>
              <a:t>dynamically allocate a new </a:t>
            </a:r>
            <a:r>
              <a:rPr lang="en-US" dirty="0" smtClean="0">
                <a:solidFill>
                  <a:srgbClr val="990000"/>
                </a:solidFill>
              </a:rPr>
              <a:t>variable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440524" y="6015325"/>
            <a:ext cx="4661814" cy="805213"/>
          </a:xfrm>
          <a:prstGeom prst="wedgeRoundRectCallout">
            <a:avLst>
              <a:gd name="adj1" fmla="val -65766"/>
              <a:gd name="adj2" fmla="val -130716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constructor is </a:t>
            </a:r>
            <a:r>
              <a:rPr lang="en-US" i="1" dirty="0">
                <a:solidFill>
                  <a:srgbClr val="A50021"/>
                </a:solidFill>
              </a:rPr>
              <a:t>not called</a:t>
            </a:r>
            <a:r>
              <a:rPr lang="en-US" dirty="0">
                <a:solidFill>
                  <a:schemeClr val="tx2"/>
                </a:solidFill>
              </a:rPr>
              <a:t> when you just </a:t>
            </a:r>
            <a:r>
              <a:rPr lang="en-US" dirty="0">
                <a:solidFill>
                  <a:srgbClr val="A50021"/>
                </a:solidFill>
              </a:rPr>
              <a:t>define </a:t>
            </a:r>
            <a:r>
              <a:rPr lang="en-US" dirty="0"/>
              <a:t>a </a:t>
            </a:r>
            <a:r>
              <a:rPr lang="en-US" dirty="0">
                <a:solidFill>
                  <a:srgbClr val="A50021"/>
                </a:solidFill>
              </a:rPr>
              <a:t>pointer </a:t>
            </a:r>
            <a:r>
              <a:rPr lang="en-US" dirty="0" smtClean="0">
                <a:solidFill>
                  <a:srgbClr val="A50021"/>
                </a:solidFill>
              </a:rPr>
              <a:t>variable</a:t>
            </a:r>
            <a:r>
              <a:rPr lang="en-US" dirty="0" smtClean="0">
                <a:solidFill>
                  <a:schemeClr val="tx2"/>
                </a:solidFill>
              </a:rPr>
              <a:t>!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9" grpId="0" autoUpdateAnimBg="0"/>
      <p:bldP spid="118791" grpId="0" autoUpdateAnimBg="0"/>
      <p:bldP spid="118794" grpId="0" build="p" autoUpdateAnimBg="0"/>
      <p:bldP spid="118796" grpId="0" autoUpdateAnimBg="0"/>
      <p:bldP spid="15" grpId="0" animBg="1"/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746125" y="960438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Name all the times the CSNerd constructor is called in this example…</a:t>
            </a: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152400" y="2743200"/>
            <a:ext cx="3348038" cy="36909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class CSNerd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{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public: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CSNerd() 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{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 m_numPCs = 1;  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 m_macUser = true;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bool m_macUser;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4238625" y="1905000"/>
            <a:ext cx="4752975" cy="478948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CSNerd *herbert = new CSNerd;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int j;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CSNerd *ptrToNerd;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CSNerd xavier;</a:t>
            </a:r>
          </a:p>
          <a:p>
            <a:pPr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 CSNerd a[5];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</a:t>
            </a:r>
            <a:endParaRPr lang="en-US" sz="100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211018" y="3323493"/>
            <a:ext cx="4220308" cy="33734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destructor 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function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(it may have </a:t>
            </a:r>
            <a:r>
              <a:rPr lang="en-US" i="1" dirty="0" smtClean="0">
                <a:solidFill>
                  <a:srgbClr val="FF0000"/>
                </a:solidFill>
                <a:cs typeface="Courier New" pitchFamily="49" charset="0"/>
              </a:rPr>
              <a:t>only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a class variable</a:t>
            </a: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when it </a:t>
            </a:r>
            <a:r>
              <a:rPr lang="en-US" dirty="0" smtClean="0">
                <a:solidFill>
                  <a:srgbClr val="006666"/>
                </a:solidFill>
                <a:cs typeface="Courier New" pitchFamily="49" charset="0"/>
              </a:rPr>
              <a:t>goes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199295" y="3263168"/>
            <a:ext cx="423203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SomeClass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Here’s how we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directly inside our class definition…</a:t>
            </a:r>
            <a:endParaRPr lang="en-US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57553" y="4118313"/>
            <a:ext cx="42320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228600" algn="l"/>
              </a:tabLst>
            </a:pP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code goes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16" name="AutoShape 97"/>
          <p:cNvSpPr>
            <a:spLocks noChangeArrowheads="1"/>
          </p:cNvSpPr>
          <p:nvPr/>
        </p:nvSpPr>
        <p:spPr bwMode="auto">
          <a:xfrm>
            <a:off x="4730260" y="4636313"/>
            <a:ext cx="4226167" cy="1799656"/>
          </a:xfrm>
          <a:prstGeom prst="wedgeRoundRectCallout">
            <a:avLst>
              <a:gd name="adj1" fmla="val -121792"/>
              <a:gd name="adj2" fmla="val -5649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 smtClean="0"/>
              <a:t>To define a destructor function, place a </a:t>
            </a:r>
            <a:r>
              <a:rPr lang="en-US" sz="2400" dirty="0" smtClean="0">
                <a:solidFill>
                  <a:srgbClr val="6600CC"/>
                </a:solidFill>
              </a:rPr>
              <a:t>tilde ~ </a:t>
            </a:r>
            <a:r>
              <a:rPr lang="en-US" sz="2400" dirty="0" smtClean="0"/>
              <a:t>character in front of the </a:t>
            </a:r>
            <a:r>
              <a:rPr lang="en-US" sz="2400" dirty="0" smtClean="0">
                <a:solidFill>
                  <a:srgbClr val="6600CC"/>
                </a:solidFill>
              </a:rPr>
              <a:t>name</a:t>
            </a:r>
            <a:r>
              <a:rPr lang="en-US" sz="2400" dirty="0" smtClean="0"/>
              <a:t> of the class.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8" name="AutoShape 97"/>
          <p:cNvSpPr>
            <a:spLocks noChangeArrowheads="1"/>
          </p:cNvSpPr>
          <p:nvPr/>
        </p:nvSpPr>
        <p:spPr bwMode="auto">
          <a:xfrm>
            <a:off x="4617792" y="2362200"/>
            <a:ext cx="4226167" cy="2127739"/>
          </a:xfrm>
          <a:prstGeom prst="wedgeRoundRectCallout">
            <a:avLst>
              <a:gd name="adj1" fmla="val -143429"/>
              <a:gd name="adj2" fmla="val 3900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 smtClean="0"/>
              <a:t>It looks just like a </a:t>
            </a:r>
            <a:r>
              <a:rPr lang="en-US" sz="2400" dirty="0" smtClean="0">
                <a:solidFill>
                  <a:srgbClr val="6600CC"/>
                </a:solidFill>
              </a:rPr>
              <a:t>constructor</a:t>
            </a:r>
            <a:r>
              <a:rPr lang="en-US" sz="2400" dirty="0" smtClean="0"/>
              <a:t> function except for the </a:t>
            </a:r>
            <a:r>
              <a:rPr lang="en-US" sz="2400" dirty="0" smtClean="0">
                <a:solidFill>
                  <a:srgbClr val="6600CC"/>
                </a:solidFill>
              </a:rPr>
              <a:t>tilde ~ </a:t>
            </a:r>
            <a:r>
              <a:rPr lang="en-US" sz="2400" dirty="0" smtClean="0"/>
              <a:t>which identifies it as a destructor.</a:t>
            </a:r>
            <a:endParaRPr lang="en-US" sz="24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09" grpId="0"/>
      <p:bldP spid="123912" grpId="0"/>
      <p:bldP spid="14" grpId="0"/>
      <p:bldP spid="16" grpId="0" animBg="1"/>
      <p:bldP spid="16" grpId="1" animBg="1"/>
      <p:bldP spid="18" grpId="0" animBg="1"/>
      <p:bldP spid="1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destructor 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function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(it may have </a:t>
            </a:r>
            <a:r>
              <a:rPr lang="en-US" i="1" dirty="0" smtClean="0">
                <a:solidFill>
                  <a:srgbClr val="FF0000"/>
                </a:solidFill>
                <a:cs typeface="Courier New" pitchFamily="49" charset="0"/>
              </a:rPr>
              <a:t>only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a class variable</a:t>
            </a: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when it </a:t>
            </a:r>
            <a:r>
              <a:rPr lang="en-US" dirty="0" smtClean="0">
                <a:solidFill>
                  <a:srgbClr val="006666"/>
                </a:solidFill>
                <a:cs typeface="Courier New" pitchFamily="49" charset="0"/>
              </a:rPr>
              <a:t>goes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Here’s how we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directly inside our class definition…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9295" y="3263168"/>
            <a:ext cx="4390289" cy="3433763"/>
            <a:chOff x="199295" y="3263168"/>
            <a:chExt cx="4390289" cy="3433763"/>
          </a:xfrm>
        </p:grpSpPr>
        <p:sp>
          <p:nvSpPr>
            <p:cNvPr id="123906" name="Rectangle 2"/>
            <p:cNvSpPr>
              <a:spLocks noChangeArrowheads="1"/>
            </p:cNvSpPr>
            <p:nvPr/>
          </p:nvSpPr>
          <p:spPr bwMode="auto">
            <a:xfrm>
              <a:off x="211018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1" name="Rectangle 7"/>
            <p:cNvSpPr>
              <a:spLocks noChangeArrowheads="1"/>
            </p:cNvSpPr>
            <p:nvPr/>
          </p:nvSpPr>
          <p:spPr bwMode="auto">
            <a:xfrm>
              <a:off x="199295" y="3263168"/>
              <a:ext cx="4232031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private: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…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57553" y="4118313"/>
              <a:ext cx="4232031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24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~</a:t>
              </a:r>
              <a:r>
                <a:rPr lang="en-US" sz="1800" b="1" dirty="0" err="1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SomeClass</a:t>
              </a: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// your destructor</a:t>
              </a:r>
              <a:b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// code goes </a:t>
              </a: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here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2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867507" y="2488582"/>
            <a:ext cx="7584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You can also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outside </a:t>
            </a:r>
            <a:br>
              <a:rPr lang="en-US" dirty="0" smtClean="0"/>
            </a:br>
            <a:r>
              <a:rPr lang="en-US" dirty="0" smtClean="0"/>
              <a:t>your class definition…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595450" y="3323493"/>
            <a:ext cx="4249611" cy="3373438"/>
            <a:chOff x="4595450" y="3323493"/>
            <a:chExt cx="4249611" cy="3373438"/>
          </a:xfrm>
        </p:grpSpPr>
        <p:sp>
          <p:nvSpPr>
            <p:cNvPr id="12" name="Rectangle 2"/>
            <p:cNvSpPr>
              <a:spLocks noChangeArrowheads="1"/>
            </p:cNvSpPr>
            <p:nvPr/>
          </p:nvSpPr>
          <p:spPr bwMode="auto">
            <a:xfrm>
              <a:off x="4595450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4613030" y="3323493"/>
              <a:ext cx="4232031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…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</p:grp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66182" y="4118595"/>
            <a:ext cx="32766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 smtClean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code goes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553" y="4112890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6181" y="4117483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0945" y="4160960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AutoShape 97"/>
          <p:cNvSpPr>
            <a:spLocks noChangeArrowheads="1"/>
          </p:cNvSpPr>
          <p:nvPr/>
        </p:nvSpPr>
        <p:spPr bwMode="auto">
          <a:xfrm>
            <a:off x="4087451" y="1066800"/>
            <a:ext cx="4470188" cy="1572913"/>
          </a:xfrm>
          <a:prstGeom prst="wedgeRoundRectCallout">
            <a:avLst>
              <a:gd name="adj1" fmla="val -1120"/>
              <a:gd name="adj2" fmla="val 14847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dirty="0" smtClean="0"/>
              <a:t>First, define a function header for your </a:t>
            </a:r>
            <a:r>
              <a:rPr lang="en-US" dirty="0" smtClean="0">
                <a:solidFill>
                  <a:srgbClr val="6600CC"/>
                </a:solidFill>
              </a:rPr>
              <a:t>destructor</a:t>
            </a:r>
            <a:r>
              <a:rPr lang="en-US" dirty="0" smtClean="0"/>
              <a:t> inside your class.</a:t>
            </a:r>
            <a:br>
              <a:rPr lang="en-US" dirty="0" smtClean="0"/>
            </a:br>
            <a:r>
              <a:rPr lang="en-US" dirty="0" smtClean="0"/>
              <a:t>Don’t forget the </a:t>
            </a:r>
            <a:r>
              <a:rPr lang="en-US" dirty="0" smtClean="0">
                <a:solidFill>
                  <a:srgbClr val="FF0000"/>
                </a:solidFill>
              </a:rPr>
              <a:t>semicolon</a:t>
            </a:r>
            <a:r>
              <a:rPr lang="en-US" dirty="0" smtClean="0"/>
              <a:t>!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2" name="AutoShape 97"/>
          <p:cNvSpPr>
            <a:spLocks noChangeArrowheads="1"/>
          </p:cNvSpPr>
          <p:nvPr/>
        </p:nvSpPr>
        <p:spPr bwMode="auto">
          <a:xfrm>
            <a:off x="455192" y="1292956"/>
            <a:ext cx="4470188" cy="1572913"/>
          </a:xfrm>
          <a:prstGeom prst="wedgeRoundRectCallout">
            <a:avLst>
              <a:gd name="adj1" fmla="val 80702"/>
              <a:gd name="adj2" fmla="val 20176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dirty="0" smtClean="0"/>
              <a:t>Then define your actual </a:t>
            </a:r>
            <a:r>
              <a:rPr lang="en-US" dirty="0" smtClean="0">
                <a:solidFill>
                  <a:srgbClr val="6600CC"/>
                </a:solidFill>
              </a:rPr>
              <a:t>destructor</a:t>
            </a:r>
            <a:r>
              <a:rPr lang="en-US" dirty="0" smtClean="0"/>
              <a:t> function outside the class like this…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3857" y="5073623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15310" y="1482291"/>
            <a:ext cx="4485949" cy="1953928"/>
            <a:chOff x="2315310" y="1482291"/>
            <a:chExt cx="4485949" cy="1953928"/>
          </a:xfrm>
        </p:grpSpPr>
        <p:sp>
          <p:nvSpPr>
            <p:cNvPr id="28" name="AutoShape 97"/>
            <p:cNvSpPr>
              <a:spLocks noChangeArrowheads="1"/>
            </p:cNvSpPr>
            <p:nvPr/>
          </p:nvSpPr>
          <p:spPr bwMode="auto">
            <a:xfrm>
              <a:off x="2315310" y="1482291"/>
              <a:ext cx="4470188" cy="1953928"/>
            </a:xfrm>
            <a:prstGeom prst="wedgeRoundRectCallout">
              <a:avLst>
                <a:gd name="adj1" fmla="val 72735"/>
                <a:gd name="adj2" fmla="val 139974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r>
                <a:rPr lang="en-US" sz="1100" dirty="0" smtClean="0"/>
                <a:t/>
              </a:r>
              <a:br>
                <a:rPr lang="en-US" sz="1100" dirty="0" smtClean="0"/>
              </a:br>
              <a:r>
                <a:rPr lang="en-US" dirty="0" smtClean="0"/>
                <a:t>Destructors must NOT have an parameters.</a:t>
              </a:r>
              <a:br>
                <a:rPr lang="en-US" dirty="0" smtClean="0"/>
              </a:br>
              <a:r>
                <a:rPr lang="en-US" sz="1200" dirty="0" smtClean="0"/>
                <a:t/>
              </a:r>
              <a:br>
                <a:rPr lang="en-US" sz="1200" dirty="0" smtClean="0"/>
              </a:br>
              <a:r>
                <a:rPr lang="en-US" dirty="0" smtClean="0"/>
                <a:t>Destructors must NOT return any value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  <p:sp>
          <p:nvSpPr>
            <p:cNvPr id="29" name="AutoShape 97"/>
            <p:cNvSpPr>
              <a:spLocks noChangeArrowheads="1"/>
            </p:cNvSpPr>
            <p:nvPr/>
          </p:nvSpPr>
          <p:spPr bwMode="auto">
            <a:xfrm>
              <a:off x="2331071" y="1482291"/>
              <a:ext cx="4470188" cy="1953928"/>
            </a:xfrm>
            <a:prstGeom prst="wedgeRoundRectCallout">
              <a:avLst>
                <a:gd name="adj1" fmla="val -56457"/>
                <a:gd name="adj2" fmla="val 90221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r>
                <a:rPr lang="en-US" sz="1100" dirty="0" smtClean="0"/>
                <a:t/>
              </a:r>
              <a:br>
                <a:rPr lang="en-US" sz="1100" dirty="0" smtClean="0"/>
              </a:br>
              <a:r>
                <a:rPr lang="en-US" dirty="0" smtClean="0"/>
                <a:t>Destructors must </a:t>
              </a:r>
              <a:r>
                <a:rPr lang="en-US" dirty="0" smtClean="0">
                  <a:solidFill>
                    <a:srgbClr val="FF0000"/>
                  </a:solidFill>
                </a:rPr>
                <a:t>NOT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have</a:t>
              </a:r>
              <a:r>
                <a:rPr lang="en-US" dirty="0" smtClean="0"/>
                <a:t> any </a:t>
              </a:r>
              <a:r>
                <a:rPr lang="en-US" dirty="0" smtClean="0">
                  <a:solidFill>
                    <a:srgbClr val="FF0000"/>
                  </a:solidFill>
                </a:rPr>
                <a:t>parameters</a:t>
              </a:r>
              <a:r>
                <a:rPr lang="en-US" dirty="0" smtClean="0"/>
                <a:t>.</a:t>
              </a:r>
              <a:br>
                <a:rPr lang="en-US" dirty="0" smtClean="0"/>
              </a:br>
              <a:r>
                <a:rPr lang="en-US" sz="1200" dirty="0" smtClean="0"/>
                <a:t/>
              </a:r>
              <a:br>
                <a:rPr lang="en-US" sz="1200" dirty="0" smtClean="0"/>
              </a:br>
              <a:r>
                <a:rPr lang="en-US" dirty="0" smtClean="0"/>
                <a:t>Destructors must </a:t>
              </a:r>
              <a:r>
                <a:rPr lang="en-US" dirty="0" smtClean="0">
                  <a:solidFill>
                    <a:srgbClr val="FF0000"/>
                  </a:solidFill>
                </a:rPr>
                <a:t>NOT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return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a </a:t>
              </a: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r>
                <a:rPr lang="en-US" dirty="0" smtClean="0"/>
                <a:t>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3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0.50729 0.0006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6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3517E-6 L 0.46181 0.1332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0" y="66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139E-7 L 0.46475 0.1332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66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13334 C 0.5217 0.13334 0.57934 0.13334 0.6368 0.13334 " pathEditMode="relative" rAng="0" ptsTypes="f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2" grpId="0"/>
      <p:bldP spid="11" grpId="0"/>
      <p:bldP spid="15" grpId="0"/>
      <p:bldP spid="15" grpId="1"/>
      <p:bldP spid="3" grpId="0"/>
      <p:bldP spid="3" grpId="1"/>
      <p:bldP spid="3" grpId="2"/>
      <p:bldP spid="17" grpId="0"/>
      <p:bldP spid="17" grpId="1"/>
      <p:bldP spid="6" grpId="0"/>
      <p:bldP spid="21" grpId="0" animBg="1"/>
      <p:bldP spid="21" grpId="1" animBg="1"/>
      <p:bldP spid="22" grpId="0" animBg="1"/>
      <p:bldP spid="22" grpId="1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7294419" y="2969202"/>
            <a:ext cx="117051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$110.00</a:t>
            </a:r>
          </a:p>
          <a:p>
            <a:r>
              <a:rPr lang="en-US" dirty="0" smtClean="0"/>
              <a:t>$115.00</a:t>
            </a:r>
          </a:p>
          <a:p>
            <a:r>
              <a:rPr lang="en-US" dirty="0" smtClean="0"/>
              <a:t>$120.00</a:t>
            </a:r>
          </a:p>
          <a:p>
            <a:r>
              <a:rPr lang="en-US" dirty="0" smtClean="0"/>
              <a:t>$125.00</a:t>
            </a:r>
          </a:p>
          <a:p>
            <a:r>
              <a:rPr lang="en-US" dirty="0" smtClean="0"/>
              <a:t>$130.00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6011237" y="1979220"/>
            <a:ext cx="0" cy="12846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53102" y="135461"/>
            <a:ext cx="4986789" cy="6678751"/>
          </a:xfrm>
          <a:prstGeom prst="rect">
            <a:avLst/>
          </a:prstGeom>
          <a:solidFill>
            <a:srgbClr val="FFFFC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WebBrowser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1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1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InternetConnection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conn;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 </a:t>
            </a:r>
          </a:p>
        </p:txBody>
      </p:sp>
      <p:pic>
        <p:nvPicPr>
          <p:cNvPr id="228355" name="Picture 3" descr="C:\Users\Carey Nachenberg\AppData\Local\Microsoft\Windows\Temporary Internet Files\Content.IE5\HEJSA8GO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0" y="967837"/>
            <a:ext cx="722415" cy="14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41851" y="1131225"/>
            <a:ext cx="489835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connectToSite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(string &amp;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conn.openConnectionTo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441851" y="2289990"/>
            <a:ext cx="512064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displayWebPage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string page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conn.download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&lt;&lt; page; // display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441851" y="3706730"/>
            <a:ext cx="367594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disconnect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conn.disconnect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800" dirty="0"/>
          </a:p>
        </p:txBody>
      </p:sp>
      <p:sp>
        <p:nvSpPr>
          <p:cNvPr id="43" name="Line 72"/>
          <p:cNvSpPr>
            <a:spLocks noChangeShapeType="1"/>
          </p:cNvSpPr>
          <p:nvPr/>
        </p:nvSpPr>
        <p:spPr bwMode="auto">
          <a:xfrm>
            <a:off x="181977" y="13185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72"/>
          <p:cNvSpPr>
            <a:spLocks noChangeShapeType="1"/>
          </p:cNvSpPr>
          <p:nvPr/>
        </p:nvSpPr>
        <p:spPr bwMode="auto">
          <a:xfrm>
            <a:off x="600677" y="184481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50054" y="212234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72"/>
          <p:cNvSpPr>
            <a:spLocks noChangeShapeType="1"/>
          </p:cNvSpPr>
          <p:nvPr/>
        </p:nvSpPr>
        <p:spPr bwMode="auto">
          <a:xfrm>
            <a:off x="193682" y="244814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72"/>
          <p:cNvSpPr>
            <a:spLocks noChangeShapeType="1"/>
          </p:cNvSpPr>
          <p:nvPr/>
        </p:nvSpPr>
        <p:spPr bwMode="auto">
          <a:xfrm>
            <a:off x="591052" y="300456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72"/>
          <p:cNvSpPr>
            <a:spLocks noChangeShapeType="1"/>
          </p:cNvSpPr>
          <p:nvPr/>
        </p:nvSpPr>
        <p:spPr bwMode="auto">
          <a:xfrm>
            <a:off x="611006" y="32820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 bwMode="auto">
          <a:xfrm>
            <a:off x="5954167" y="1996579"/>
            <a:ext cx="114139" cy="1342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Line 72"/>
          <p:cNvSpPr>
            <a:spLocks noChangeShapeType="1"/>
          </p:cNvSpPr>
          <p:nvPr/>
        </p:nvSpPr>
        <p:spPr bwMode="auto">
          <a:xfrm>
            <a:off x="261086" y="354999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637130" y="2922516"/>
            <a:ext cx="588923" cy="1145406"/>
            <a:chOff x="6553023" y="2865869"/>
            <a:chExt cx="588923" cy="1145406"/>
          </a:xfrm>
        </p:grpSpPr>
        <p:pic>
          <p:nvPicPr>
            <p:cNvPr id="228359" name="Picture 7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2" t="1527" r="51793" b="1842"/>
            <a:stretch/>
          </p:blipFill>
          <p:spPr bwMode="auto">
            <a:xfrm>
              <a:off x="6553023" y="2865869"/>
              <a:ext cx="588923" cy="1145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18"/>
            <p:cNvSpPr/>
            <p:nvPr/>
          </p:nvSpPr>
          <p:spPr bwMode="auto">
            <a:xfrm>
              <a:off x="6606147" y="3121572"/>
              <a:ext cx="491241" cy="7065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pic>
        <p:nvPicPr>
          <p:cNvPr id="228357" name="Picture 5" descr="C:\Users\Carey Nachenberg\AppData\Local\Microsoft\Windows\Temporary Internet Files\Content.IE5\JZPWFJ0V\MC900326064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1593">
            <a:off x="5786940" y="3300232"/>
            <a:ext cx="327961" cy="45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7221682" y="727370"/>
            <a:ext cx="1342034" cy="3917216"/>
            <a:chOff x="7221682" y="-10391"/>
            <a:chExt cx="1342034" cy="3917216"/>
          </a:xfrm>
        </p:grpSpPr>
        <p:sp>
          <p:nvSpPr>
            <p:cNvPr id="30" name="Rectangle 29"/>
            <p:cNvSpPr/>
            <p:nvPr/>
          </p:nvSpPr>
          <p:spPr bwMode="auto">
            <a:xfrm>
              <a:off x="7252855" y="-10391"/>
              <a:ext cx="1269296" cy="186559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21682" y="1482457"/>
              <a:ext cx="13420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AT&amp;T Bill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298849" y="1865597"/>
              <a:ext cx="1192129" cy="38923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239803" y="2275609"/>
              <a:ext cx="1269296" cy="16312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25404" y="51132"/>
            <a:ext cx="3481920" cy="1143000"/>
          </a:xfrm>
        </p:spPr>
        <p:txBody>
          <a:bodyPr/>
          <a:lstStyle/>
          <a:p>
            <a:r>
              <a:rPr lang="en-US" sz="2400" dirty="0" smtClean="0"/>
              <a:t>Why would we EVER need </a:t>
            </a:r>
            <a:r>
              <a:rPr lang="en-US" sz="2400" smtClean="0"/>
              <a:t>a destructor?</a:t>
            </a:r>
            <a:endParaRPr lang="en-US" sz="2400" dirty="0"/>
          </a:p>
        </p:txBody>
      </p:sp>
      <p:sp>
        <p:nvSpPr>
          <p:cNvPr id="67" name="Rectangle 66"/>
          <p:cNvSpPr/>
          <p:nvPr/>
        </p:nvSpPr>
        <p:spPr>
          <a:xfrm>
            <a:off x="468883" y="4757400"/>
            <a:ext cx="367594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WebBrowser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1800" b="1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conn.disconnect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800" dirty="0"/>
          </a:p>
        </p:txBody>
      </p:sp>
      <p:sp>
        <p:nvSpPr>
          <p:cNvPr id="54" name="AutoShape 97"/>
          <p:cNvSpPr>
            <a:spLocks noChangeArrowheads="1"/>
          </p:cNvSpPr>
          <p:nvPr/>
        </p:nvSpPr>
        <p:spPr bwMode="auto">
          <a:xfrm>
            <a:off x="6322305" y="71914"/>
            <a:ext cx="2821695" cy="2118622"/>
          </a:xfrm>
          <a:prstGeom prst="wedgeRoundRectCallout">
            <a:avLst>
              <a:gd name="adj1" fmla="val -56378"/>
              <a:gd name="adj2" fmla="val 7584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00" dirty="0" smtClean="0"/>
              <a:t/>
            </a:r>
            <a:br>
              <a:rPr lang="en-US" sz="100" dirty="0" smtClean="0"/>
            </a:br>
            <a:r>
              <a:rPr lang="en-US" sz="1600" dirty="0" smtClean="0"/>
              <a:t>Oh no! Our program ended but we forgot to disconnect from the web!</a:t>
            </a:r>
            <a:endParaRPr lang="en-US" sz="1600" dirty="0" smtClean="0">
              <a:solidFill>
                <a:srgbClr val="6600CC"/>
              </a:solidFill>
            </a:endParaRPr>
          </a:p>
          <a:p>
            <a:pPr algn="ctr"/>
            <a:endParaRPr lang="en-US" sz="800" dirty="0" smtClean="0">
              <a:solidFill>
                <a:srgbClr val="6600CC"/>
              </a:solidFill>
            </a:endParaRPr>
          </a:p>
          <a:p>
            <a:pPr algn="ctr"/>
            <a:r>
              <a:rPr lang="en-US" sz="1600" dirty="0" smtClean="0"/>
              <a:t>And now we’re being </a:t>
            </a:r>
            <a:r>
              <a:rPr lang="en-US" sz="1600" dirty="0" smtClean="0">
                <a:solidFill>
                  <a:srgbClr val="FF0000"/>
                </a:solidFill>
              </a:rPr>
              <a:t>billed</a:t>
            </a:r>
            <a:r>
              <a:rPr lang="en-US" sz="1600" dirty="0" smtClean="0"/>
              <a:t> as our phone continues to download </a:t>
            </a:r>
            <a:br>
              <a:rPr lang="en-US" sz="1600" dirty="0" smtClean="0"/>
            </a:br>
            <a:r>
              <a:rPr lang="en-US" sz="1600" dirty="0" smtClean="0">
                <a:solidFill>
                  <a:srgbClr val="6600CC"/>
                </a:solidFill>
              </a:rPr>
              <a:t>dancing monkey </a:t>
            </a:r>
            <a:r>
              <a:rPr lang="en-US" sz="1600" dirty="0" smtClean="0"/>
              <a:t>pictures!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236144" y="4071483"/>
            <a:ext cx="4254363" cy="2800767"/>
            <a:chOff x="4595451" y="3323493"/>
            <a:chExt cx="4526090" cy="3437014"/>
          </a:xfrm>
        </p:grpSpPr>
        <p:sp>
          <p:nvSpPr>
            <p:cNvPr id="23" name="Rectangle 2"/>
            <p:cNvSpPr>
              <a:spLocks noChangeArrowheads="1"/>
            </p:cNvSpPr>
            <p:nvPr/>
          </p:nvSpPr>
          <p:spPr bwMode="auto">
            <a:xfrm>
              <a:off x="4595451" y="3323493"/>
              <a:ext cx="4055052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4613029" y="3323493"/>
              <a:ext cx="4508512" cy="34370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main()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WebBrowser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wb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;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string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url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;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  <a:cs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cout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&lt;&lt; “Enter URL: “;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cin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&gt;&gt;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url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;</a:t>
              </a:r>
              <a:br>
                <a:rPr lang="en-US" sz="1800" b="1" dirty="0" smtClean="0">
                  <a:latin typeface="Courier New" pitchFamily="49" charset="0"/>
                  <a:cs typeface="Courier New" pitchFamily="49" charset="0"/>
                </a:rPr>
              </a:br>
              <a:endParaRPr lang="en-US" sz="300" b="1" dirty="0" smtClean="0">
                <a:latin typeface="Courier New" pitchFamily="49" charset="0"/>
                <a:cs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wb.connectToSite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url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);</a:t>
              </a:r>
              <a:br>
                <a:rPr lang="en-US" sz="18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wb.displayWebPage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200" dirty="0"/>
            </a:p>
          </p:txBody>
        </p:sp>
      </p:grpSp>
      <p:sp>
        <p:nvSpPr>
          <p:cNvPr id="25" name="Line 72"/>
          <p:cNvSpPr>
            <a:spLocks noChangeShapeType="1"/>
          </p:cNvSpPr>
          <p:nvPr/>
        </p:nvSpPr>
        <p:spPr bwMode="auto">
          <a:xfrm>
            <a:off x="5390992" y="479164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72"/>
          <p:cNvSpPr>
            <a:spLocks noChangeShapeType="1"/>
          </p:cNvSpPr>
          <p:nvPr/>
        </p:nvSpPr>
        <p:spPr bwMode="auto">
          <a:xfrm>
            <a:off x="5410091" y="506917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5417201" y="551999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72"/>
          <p:cNvSpPr>
            <a:spLocks noChangeShapeType="1"/>
          </p:cNvSpPr>
          <p:nvPr/>
        </p:nvSpPr>
        <p:spPr bwMode="auto">
          <a:xfrm>
            <a:off x="5415601" y="579751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72"/>
          <p:cNvSpPr>
            <a:spLocks noChangeShapeType="1"/>
          </p:cNvSpPr>
          <p:nvPr/>
        </p:nvSpPr>
        <p:spPr bwMode="auto">
          <a:xfrm>
            <a:off x="5417201" y="610392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72"/>
          <p:cNvSpPr>
            <a:spLocks noChangeShapeType="1"/>
          </p:cNvSpPr>
          <p:nvPr/>
        </p:nvSpPr>
        <p:spPr bwMode="auto">
          <a:xfrm>
            <a:off x="5433937" y="63718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72"/>
          <p:cNvSpPr>
            <a:spLocks noChangeShapeType="1"/>
          </p:cNvSpPr>
          <p:nvPr/>
        </p:nvSpPr>
        <p:spPr bwMode="auto">
          <a:xfrm>
            <a:off x="5074119" y="66523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AutoShape 97"/>
          <p:cNvSpPr>
            <a:spLocks noChangeArrowheads="1"/>
          </p:cNvSpPr>
          <p:nvPr/>
        </p:nvSpPr>
        <p:spPr bwMode="auto">
          <a:xfrm>
            <a:off x="6372445" y="3206212"/>
            <a:ext cx="2675303" cy="788582"/>
          </a:xfrm>
          <a:prstGeom prst="wedgeRoundRectCallout">
            <a:avLst>
              <a:gd name="adj1" fmla="val -31205"/>
              <a:gd name="adj2" fmla="val 260552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sz="1600" dirty="0" smtClean="0"/>
              <a:t>www.dancingmonkey.com</a:t>
            </a:r>
          </a:p>
        </p:txBody>
      </p:sp>
      <p:sp>
        <p:nvSpPr>
          <p:cNvPr id="68" name="AutoShape 97"/>
          <p:cNvSpPr>
            <a:spLocks noChangeArrowheads="1"/>
          </p:cNvSpPr>
          <p:nvPr/>
        </p:nvSpPr>
        <p:spPr bwMode="auto">
          <a:xfrm>
            <a:off x="653189" y="3276600"/>
            <a:ext cx="4725730" cy="1032558"/>
          </a:xfrm>
          <a:prstGeom prst="wedgeRoundRectCallout">
            <a:avLst>
              <a:gd name="adj1" fmla="val 49164"/>
              <a:gd name="adj2" fmla="val 2719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dirty="0" smtClean="0"/>
              <a:t>Alright, now let’s see what happens when our program ends!</a:t>
            </a:r>
            <a:endParaRPr lang="en-US" dirty="0" smtClean="0">
              <a:solidFill>
                <a:srgbClr val="6600CC"/>
              </a:solidFill>
            </a:endParaRPr>
          </a:p>
        </p:txBody>
      </p:sp>
      <p:sp>
        <p:nvSpPr>
          <p:cNvPr id="69" name="Line 72"/>
          <p:cNvSpPr>
            <a:spLocks noChangeShapeType="1"/>
          </p:cNvSpPr>
          <p:nvPr/>
        </p:nvSpPr>
        <p:spPr bwMode="auto">
          <a:xfrm>
            <a:off x="264041" y="495519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Line 72"/>
          <p:cNvSpPr>
            <a:spLocks noChangeShapeType="1"/>
          </p:cNvSpPr>
          <p:nvPr/>
        </p:nvSpPr>
        <p:spPr bwMode="auto">
          <a:xfrm>
            <a:off x="603479" y="547128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AutoShape 97"/>
          <p:cNvSpPr>
            <a:spLocks noChangeArrowheads="1"/>
          </p:cNvSpPr>
          <p:nvPr/>
        </p:nvSpPr>
        <p:spPr bwMode="auto">
          <a:xfrm>
            <a:off x="3591302" y="2204562"/>
            <a:ext cx="4725730" cy="2118622"/>
          </a:xfrm>
          <a:prstGeom prst="wedgeRoundRectCallout">
            <a:avLst>
              <a:gd name="adj1" fmla="val -89799"/>
              <a:gd name="adj2" fmla="val 7633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dirty="0" smtClean="0"/>
              <a:t>Had we added a destructor to </a:t>
            </a:r>
            <a:br>
              <a:rPr lang="en-US" dirty="0" smtClean="0"/>
            </a:br>
            <a:r>
              <a:rPr lang="en-US" dirty="0" smtClean="0"/>
              <a:t>our class, this never </a:t>
            </a:r>
            <a:br>
              <a:rPr lang="en-US" dirty="0" smtClean="0"/>
            </a:br>
            <a:r>
              <a:rPr lang="en-US" dirty="0" smtClean="0"/>
              <a:t>would have happened!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rgbClr val="6600CC"/>
                </a:solidFill>
              </a:rPr>
              <a:t>Let’s see how!</a:t>
            </a:r>
          </a:p>
        </p:txBody>
      </p:sp>
    </p:spTree>
    <p:extLst>
      <p:ext uri="{BB962C8B-B14F-4D97-AF65-F5344CB8AC3E}">
        <p14:creationId xmlns:p14="http://schemas.microsoft.com/office/powerpoint/2010/main" val="340952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repeatCount="4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77585E-6 L 4.72222E-6 0.15753 " pathEditMode="relative" rAng="0" ptsTypes="AA">
                                      <p:cBhvr>
                                        <p:cTn id="1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2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42" presetClass="path" presetSubtype="0" repeatCount="1000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07407E-6 L -0.00122 0.15301 " pathEditMode="relative" rAng="0" ptsTypes="AA">
                                      <p:cBhvr>
                                        <p:cTn id="1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7639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96296E-6 L -1.94444E-6 -0.23634 " pathEditMode="relative" rAng="0" ptsTypes="AA">
                                      <p:cBhvr>
                                        <p:cTn id="193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16" grpId="0" animBg="1"/>
      <p:bldP spid="9" grpId="0"/>
      <p:bldP spid="10" grpId="0"/>
      <p:bldP spid="11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18" grpId="0" animBg="1"/>
      <p:bldP spid="18" grpId="1" animBg="1"/>
      <p:bldP spid="18" grpId="2" animBg="1"/>
      <p:bldP spid="18" grpId="3" animBg="1"/>
      <p:bldP spid="52" grpId="0" animBg="1"/>
      <p:bldP spid="52" grpId="1" animBg="1"/>
      <p:bldP spid="67" grpId="0"/>
      <p:bldP spid="54" grpId="0" animBg="1"/>
      <p:bldP spid="54" grpId="1" animBg="1"/>
      <p:bldP spid="25" grpId="0" animBg="1"/>
      <p:bldP spid="25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6" grpId="0" animBg="1"/>
      <p:bldP spid="46" grpId="1" animBg="1"/>
      <p:bldP spid="53" grpId="0" animBg="1"/>
      <p:bldP spid="53" grpId="1" animBg="1"/>
      <p:bldP spid="65" grpId="0" animBg="1"/>
      <p:bldP spid="65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66" grpId="0" animBg="1"/>
      <p:bldP spid="6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3429000" y="914400"/>
            <a:ext cx="5410200" cy="55816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PCs; // # of PCs owned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//not nerdy; </a:t>
            </a:r>
            <a:r>
              <a:rPr lang="en-US" sz="1600" b="1" dirty="0">
                <a:latin typeface="Times New Roman"/>
                <a:cs typeface="Courier New" pitchFamily="49" charset="0"/>
              </a:rPr>
              <a:t>“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artistic</a:t>
            </a:r>
            <a:r>
              <a:rPr lang="en-US" sz="1600" b="1" dirty="0">
                <a:latin typeface="Times New Roman"/>
                <a:cs typeface="Courier New" pitchFamily="49" charset="0"/>
              </a:rPr>
              <a:t>”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grpSp>
        <p:nvGrpSpPr>
          <p:cNvPr id="230428" name="Group 28"/>
          <p:cNvGrpSpPr>
            <a:grpSpLocks/>
          </p:cNvGrpSpPr>
          <p:nvPr/>
        </p:nvGrpSpPr>
        <p:grpSpPr bwMode="auto">
          <a:xfrm>
            <a:off x="-6350" y="2462213"/>
            <a:ext cx="3578225" cy="2041525"/>
            <a:chOff x="-2559" y="1344"/>
            <a:chExt cx="2254" cy="1286"/>
          </a:xfrm>
        </p:grpSpPr>
        <p:sp>
          <p:nvSpPr>
            <p:cNvPr id="230429" name="Rectangle 29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 smtClean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 smtClean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  </a:t>
              </a:r>
              <a:br>
                <a:rPr lang="en-US" sz="10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m_numPCs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m_macUser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30430" name="Rectangle 30"/>
            <p:cNvSpPr>
              <a:spLocks noChangeArrowheads="1"/>
            </p:cNvSpPr>
            <p:nvPr/>
          </p:nvSpPr>
          <p:spPr bwMode="auto">
            <a:xfrm>
              <a:off x="-1588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1" name="Rectangle 31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2" name="Text Box 32"/>
            <p:cNvSpPr txBox="1">
              <a:spLocks noChangeArrowheads="1"/>
            </p:cNvSpPr>
            <p:nvPr/>
          </p:nvSpPr>
          <p:spPr bwMode="auto">
            <a:xfrm>
              <a:off x="-2559" y="1365"/>
              <a:ext cx="9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6600CC"/>
                  </a:solidFill>
                </a:rPr>
                <a:t>david</a:t>
              </a:r>
              <a:r>
                <a:rPr lang="en-US" sz="1800" dirty="0">
                  <a:solidFill>
                    <a:srgbClr val="6600CC"/>
                  </a:solidFill>
                </a:rPr>
                <a:t>          </a:t>
              </a:r>
            </a:p>
          </p:txBody>
        </p:sp>
      </p:grpSp>
      <p:sp>
        <p:nvSpPr>
          <p:cNvPr id="230433" name="Line 33"/>
          <p:cNvSpPr>
            <a:spLocks noChangeShapeType="1"/>
          </p:cNvSpPr>
          <p:nvPr/>
        </p:nvSpPr>
        <p:spPr bwMode="auto">
          <a:xfrm>
            <a:off x="490538" y="25955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4" name="Text Box 34"/>
          <p:cNvSpPr txBox="1">
            <a:spLocks noChangeArrowheads="1"/>
          </p:cNvSpPr>
          <p:nvPr/>
        </p:nvSpPr>
        <p:spPr bwMode="auto">
          <a:xfrm>
            <a:off x="1806575" y="2071688"/>
            <a:ext cx="162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2    false  </a:t>
            </a:r>
          </a:p>
        </p:txBody>
      </p:sp>
      <p:sp>
        <p:nvSpPr>
          <p:cNvPr id="230435" name="Line 35"/>
          <p:cNvSpPr>
            <a:spLocks noChangeShapeType="1"/>
          </p:cNvSpPr>
          <p:nvPr/>
        </p:nvSpPr>
        <p:spPr bwMode="auto">
          <a:xfrm>
            <a:off x="598488" y="28940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6" name="Text Box 36"/>
          <p:cNvSpPr txBox="1">
            <a:spLocks noChangeArrowheads="1"/>
          </p:cNvSpPr>
          <p:nvPr/>
        </p:nvSpPr>
        <p:spPr bwMode="auto">
          <a:xfrm>
            <a:off x="1804988" y="20701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230437" name="Line 37"/>
          <p:cNvSpPr>
            <a:spLocks noChangeShapeType="1"/>
          </p:cNvSpPr>
          <p:nvPr/>
        </p:nvSpPr>
        <p:spPr bwMode="auto">
          <a:xfrm>
            <a:off x="598488" y="305596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8" name="Text Box 38"/>
          <p:cNvSpPr txBox="1">
            <a:spLocks noChangeArrowheads="1"/>
          </p:cNvSpPr>
          <p:nvPr/>
        </p:nvSpPr>
        <p:spPr bwMode="auto">
          <a:xfrm>
            <a:off x="2351088" y="2070100"/>
            <a:ext cx="893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false</a:t>
            </a:r>
          </a:p>
        </p:txBody>
      </p:sp>
      <p:sp>
        <p:nvSpPr>
          <p:cNvPr id="230440" name="Line 40"/>
          <p:cNvSpPr>
            <a:spLocks noChangeShapeType="1"/>
          </p:cNvSpPr>
          <p:nvPr/>
        </p:nvSpPr>
        <p:spPr bwMode="auto">
          <a:xfrm>
            <a:off x="476250" y="34036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1" name="Line 41"/>
          <p:cNvSpPr>
            <a:spLocks noChangeShapeType="1"/>
          </p:cNvSpPr>
          <p:nvPr/>
        </p:nvSpPr>
        <p:spPr bwMode="auto">
          <a:xfrm>
            <a:off x="685800" y="3717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2" name="Line 42"/>
          <p:cNvSpPr>
            <a:spLocks noChangeShapeType="1"/>
          </p:cNvSpPr>
          <p:nvPr/>
        </p:nvSpPr>
        <p:spPr bwMode="auto">
          <a:xfrm>
            <a:off x="704850" y="40370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3" name="Line 53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5" name="Text Box 55"/>
          <p:cNvSpPr txBox="1">
            <a:spLocks noChangeArrowheads="1"/>
          </p:cNvSpPr>
          <p:nvPr/>
        </p:nvSpPr>
        <p:spPr bwMode="auto">
          <a:xfrm>
            <a:off x="1511300" y="4175125"/>
            <a:ext cx="2046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-32              false</a:t>
            </a:r>
          </a:p>
        </p:txBody>
      </p:sp>
      <p:sp>
        <p:nvSpPr>
          <p:cNvPr id="230456" name="Line 56"/>
          <p:cNvSpPr>
            <a:spLocks noChangeShapeType="1"/>
          </p:cNvSpPr>
          <p:nvPr/>
        </p:nvSpPr>
        <p:spPr bwMode="auto">
          <a:xfrm>
            <a:off x="676275" y="37242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7" name="Line 57"/>
          <p:cNvSpPr>
            <a:spLocks noChangeShapeType="1"/>
          </p:cNvSpPr>
          <p:nvPr/>
        </p:nvSpPr>
        <p:spPr bwMode="auto">
          <a:xfrm>
            <a:off x="704850" y="40338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03" name="Text Box 3"/>
          <p:cNvSpPr txBox="1">
            <a:spLocks noChangeArrowheads="1"/>
          </p:cNvSpPr>
          <p:nvPr/>
        </p:nvSpPr>
        <p:spPr bwMode="auto">
          <a:xfrm>
            <a:off x="323850" y="47720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main()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  CSNerd david;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david.Init(2,false);</a:t>
            </a:r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 // geeky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  cout &lt;&lt; david.getNerdScore();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211138"/>
            <a:ext cx="7772400" cy="1143001"/>
          </a:xfrm>
        </p:spPr>
        <p:txBody>
          <a:bodyPr/>
          <a:lstStyle/>
          <a:p>
            <a:r>
              <a:rPr lang="en-US" sz="3600"/>
              <a:t>Constructors: Class Initialization</a:t>
            </a:r>
          </a:p>
        </p:txBody>
      </p:sp>
      <p:sp>
        <p:nvSpPr>
          <p:cNvPr id="230405" name="Text Box 5"/>
          <p:cNvSpPr txBox="1">
            <a:spLocks noChangeArrowheads="1"/>
          </p:cNvSpPr>
          <p:nvPr/>
        </p:nvSpPr>
        <p:spPr bwMode="auto">
          <a:xfrm>
            <a:off x="161925" y="602960"/>
            <a:ext cx="3105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Every class should have an </a:t>
            </a:r>
            <a:r>
              <a:rPr lang="en-US" dirty="0">
                <a:solidFill>
                  <a:srgbClr val="0000CC"/>
                </a:solidFill>
              </a:rPr>
              <a:t>initialization function </a:t>
            </a:r>
            <a:r>
              <a:rPr lang="en-US" dirty="0"/>
              <a:t>that can be used to reset new variables before they’re used.</a:t>
            </a:r>
          </a:p>
        </p:txBody>
      </p:sp>
      <p:sp>
        <p:nvSpPr>
          <p:cNvPr id="230408" name="Rectangle 8"/>
          <p:cNvSpPr>
            <a:spLocks noChangeArrowheads="1"/>
          </p:cNvSpPr>
          <p:nvPr/>
        </p:nvSpPr>
        <p:spPr bwMode="auto">
          <a:xfrm>
            <a:off x="3581400" y="1784410"/>
            <a:ext cx="5133975" cy="14573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26" name="Line 26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27" name="Line 27"/>
          <p:cNvSpPr>
            <a:spLocks noChangeShapeType="1"/>
          </p:cNvSpPr>
          <p:nvPr/>
        </p:nvSpPr>
        <p:spPr bwMode="auto">
          <a:xfrm>
            <a:off x="371475" y="578961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9" name="Line 39"/>
          <p:cNvSpPr>
            <a:spLocks noChangeShapeType="1"/>
          </p:cNvSpPr>
          <p:nvPr/>
        </p:nvSpPr>
        <p:spPr bwMode="auto">
          <a:xfrm>
            <a:off x="381000" y="60347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6" name="Rectangle 46"/>
          <p:cNvSpPr>
            <a:spLocks noChangeArrowheads="1"/>
          </p:cNvSpPr>
          <p:nvPr/>
        </p:nvSpPr>
        <p:spPr bwMode="auto">
          <a:xfrm>
            <a:off x="590550" y="5667375"/>
            <a:ext cx="4248150" cy="266700"/>
          </a:xfrm>
          <a:prstGeom prst="rect">
            <a:avLst/>
          </a:prstGeom>
          <a:solidFill>
            <a:srgbClr val="F3F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51" name="Line 51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2" name="Line 52"/>
          <p:cNvSpPr>
            <a:spLocks noChangeShapeType="1"/>
          </p:cNvSpPr>
          <p:nvPr/>
        </p:nvSpPr>
        <p:spPr bwMode="auto">
          <a:xfrm>
            <a:off x="381000" y="60411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AutoShape 58"/>
          <p:cNvSpPr>
            <a:spLocks noChangeArrowheads="1"/>
          </p:cNvSpPr>
          <p:nvPr/>
        </p:nvSpPr>
        <p:spPr bwMode="auto">
          <a:xfrm>
            <a:off x="5467730" y="3641404"/>
            <a:ext cx="2981325" cy="1835090"/>
          </a:xfrm>
          <a:prstGeom prst="wedgeRoundRectCallout">
            <a:avLst>
              <a:gd name="adj1" fmla="val -133298"/>
              <a:gd name="adj2" fmla="val 6109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But there’s </a:t>
            </a:r>
            <a:r>
              <a:rPr lang="en-US" sz="2400" dirty="0">
                <a:solidFill>
                  <a:srgbClr val="0000CC"/>
                </a:solidFill>
              </a:rPr>
              <a:t>one problem</a:t>
            </a:r>
            <a:r>
              <a:rPr lang="en-US" sz="2400" dirty="0"/>
              <a:t> with such an </a:t>
            </a:r>
            <a:r>
              <a:rPr lang="en-US" sz="2400" dirty="0" err="1"/>
              <a:t>Init</a:t>
            </a:r>
            <a:r>
              <a:rPr lang="en-US" sz="2400" dirty="0"/>
              <a:t> function</a:t>
            </a:r>
            <a:r>
              <a:rPr lang="en-US" sz="2400" dirty="0" smtClean="0"/>
              <a:t>…</a:t>
            </a:r>
            <a:br>
              <a:rPr lang="en-US" sz="24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2400" dirty="0" smtClean="0"/>
              <a:t> </a:t>
            </a:r>
            <a:r>
              <a:rPr lang="en-US" sz="2400" dirty="0">
                <a:solidFill>
                  <a:srgbClr val="6600CC"/>
                </a:solidFill>
              </a:rPr>
              <a:t>What is it?</a:t>
            </a:r>
          </a:p>
        </p:txBody>
      </p:sp>
      <p:sp>
        <p:nvSpPr>
          <p:cNvPr id="39" name="AutoShape 58"/>
          <p:cNvSpPr>
            <a:spLocks noChangeArrowheads="1"/>
          </p:cNvSpPr>
          <p:nvPr/>
        </p:nvSpPr>
        <p:spPr bwMode="auto">
          <a:xfrm>
            <a:off x="3805046" y="3705225"/>
            <a:ext cx="5034154" cy="1835090"/>
          </a:xfrm>
          <a:prstGeom prst="wedgeRoundRectCallout">
            <a:avLst>
              <a:gd name="adj1" fmla="val -74447"/>
              <a:gd name="adj2" fmla="val 56109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Right! Our programmer might </a:t>
            </a:r>
            <a:r>
              <a:rPr lang="en-US" sz="2400" dirty="0">
                <a:solidFill>
                  <a:srgbClr val="0000CC"/>
                </a:solidFill>
              </a:rPr>
              <a:t>forget to call the </a:t>
            </a:r>
            <a:r>
              <a:rPr lang="en-US" sz="2400" dirty="0" err="1">
                <a:solidFill>
                  <a:srgbClr val="0000CC"/>
                </a:solidFill>
              </a:rPr>
              <a:t>Init</a:t>
            </a:r>
            <a:r>
              <a:rPr lang="en-US" sz="2400" dirty="0"/>
              <a:t> function before using </a:t>
            </a:r>
            <a:r>
              <a:rPr lang="en-US" sz="2400" dirty="0" smtClean="0"/>
              <a:t>their </a:t>
            </a:r>
            <a:r>
              <a:rPr lang="en-US" sz="2400" dirty="0"/>
              <a:t>variable</a:t>
            </a:r>
            <a:r>
              <a:rPr lang="en-US" sz="2400" dirty="0" smtClean="0"/>
              <a:t>…</a:t>
            </a:r>
            <a:br>
              <a:rPr lang="en-US" sz="240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Let’s see what happens!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0" name="AutoShape 58"/>
          <p:cNvSpPr>
            <a:spLocks noChangeArrowheads="1"/>
          </p:cNvSpPr>
          <p:nvPr/>
        </p:nvSpPr>
        <p:spPr bwMode="auto">
          <a:xfrm>
            <a:off x="3745993" y="4828316"/>
            <a:ext cx="5416295" cy="1835090"/>
          </a:xfrm>
          <a:prstGeom prst="wedgeRoundRectCallout">
            <a:avLst>
              <a:gd name="adj1" fmla="val -86798"/>
              <a:gd name="adj2" fmla="val -7145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 smtClean="0"/>
              <a:t>Utoh</a:t>
            </a:r>
            <a:r>
              <a:rPr lang="en-US" sz="2400" dirty="0" smtClean="0"/>
              <a:t>! Remember</a:t>
            </a:r>
            <a:r>
              <a:rPr lang="en-US" sz="2400" dirty="0"/>
              <a:t>, all simple variables (e.g., </a:t>
            </a:r>
            <a:r>
              <a:rPr lang="en-US" sz="2400" dirty="0" err="1">
                <a:solidFill>
                  <a:srgbClr val="0000CC"/>
                </a:solidFill>
              </a:rPr>
              <a:t>ints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00CC"/>
                </a:solidFill>
              </a:rPr>
              <a:t>bools</a:t>
            </a:r>
            <a:r>
              <a:rPr lang="en-US" sz="2400" dirty="0"/>
              <a:t>, etc.) in C++ </a:t>
            </a:r>
            <a:r>
              <a:rPr lang="en-US" sz="2400" dirty="0">
                <a:solidFill>
                  <a:srgbClr val="0000CC"/>
                </a:solidFill>
              </a:rPr>
              <a:t>start out</a:t>
            </a:r>
            <a:r>
              <a:rPr lang="en-US" sz="2400" dirty="0"/>
              <a:t> with </a:t>
            </a:r>
            <a:r>
              <a:rPr lang="en-US" sz="2400" dirty="0">
                <a:solidFill>
                  <a:srgbClr val="0000CC"/>
                </a:solidFill>
              </a:rPr>
              <a:t>random values</a:t>
            </a:r>
            <a:r>
              <a:rPr lang="en-US" sz="2400" dirty="0"/>
              <a:t> unless they’re explicitly initialized!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1763" y="1746043"/>
            <a:ext cx="638251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PCs; // # of PCs owned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//not nerdy; </a:t>
            </a:r>
            <a:r>
              <a:rPr lang="en-US" sz="1600" b="1" dirty="0">
                <a:latin typeface="Times New Roman"/>
                <a:cs typeface="Courier New" pitchFamily="49" charset="0"/>
              </a:rPr>
              <a:t>“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artistic</a:t>
            </a:r>
            <a:r>
              <a:rPr lang="en-US" sz="1600" b="1" dirty="0">
                <a:latin typeface="Times New Roman"/>
                <a:cs typeface="Courier New" pitchFamily="49" charset="0"/>
              </a:rPr>
              <a:t>”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9653" y="2455796"/>
            <a:ext cx="4572000" cy="19005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050" b="1" dirty="0" err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PCs;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1050" b="1" dirty="0">
                <a:latin typeface="Courier New" pitchFamily="49" charset="0"/>
                <a:cs typeface="Courier New" pitchFamily="49" charset="0"/>
              </a:rPr>
            </a:b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2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05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if(</a:t>
            </a:r>
            <a:r>
              <a:rPr lang="en-US" sz="1050" b="1" dirty="0" err="1">
                <a:latin typeface="Courier New" pitchFamily="49" charset="0"/>
              </a:rPr>
              <a:t>m_macUser</a:t>
            </a:r>
            <a:r>
              <a:rPr lang="en-US" sz="1050" b="1" dirty="0">
                <a:latin typeface="Courier New" pitchFamily="49" charset="0"/>
              </a:rPr>
              <a:t> == true)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 return(0);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return(10 * </a:t>
            </a:r>
            <a:r>
              <a:rPr lang="en-US" sz="1050" b="1" dirty="0" err="1">
                <a:latin typeface="Courier New" pitchFamily="49" charset="0"/>
              </a:rPr>
              <a:t>m_numPCs</a:t>
            </a:r>
            <a:r>
              <a:rPr lang="en-US" sz="1050" b="1" dirty="0">
                <a:latin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50" b="1" dirty="0">
              <a:latin typeface="Courier New" pitchFamily="49" charset="0"/>
            </a:endParaRPr>
          </a:p>
        </p:txBody>
      </p:sp>
      <p:sp>
        <p:nvSpPr>
          <p:cNvPr id="230444" name="AutoShape 44"/>
          <p:cNvSpPr>
            <a:spLocks noChangeArrowheads="1"/>
          </p:cNvSpPr>
          <p:nvPr/>
        </p:nvSpPr>
        <p:spPr bwMode="auto">
          <a:xfrm>
            <a:off x="1743075" y="3267075"/>
            <a:ext cx="1771650" cy="542925"/>
          </a:xfrm>
          <a:prstGeom prst="wedgeRoundRectCallout">
            <a:avLst>
              <a:gd name="adj1" fmla="val -44625"/>
              <a:gd name="adj2" fmla="val 75148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10*2 = 20</a:t>
            </a:r>
          </a:p>
        </p:txBody>
      </p:sp>
      <p:sp>
        <p:nvSpPr>
          <p:cNvPr id="230458" name="AutoShape 58"/>
          <p:cNvSpPr>
            <a:spLocks noChangeArrowheads="1"/>
          </p:cNvSpPr>
          <p:nvPr/>
        </p:nvSpPr>
        <p:spPr bwMode="auto">
          <a:xfrm>
            <a:off x="1752600" y="2362200"/>
            <a:ext cx="5068824" cy="1428750"/>
          </a:xfrm>
          <a:prstGeom prst="wedgeRoundRectCallout">
            <a:avLst>
              <a:gd name="adj1" fmla="val -40218"/>
              <a:gd name="adj2" fmla="val 64565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/>
              <a:t>Ack</a:t>
            </a:r>
            <a:r>
              <a:rPr lang="en-US" sz="2400" dirty="0"/>
              <a:t>! How can someone </a:t>
            </a:r>
            <a:r>
              <a:rPr lang="en-US" sz="2400" dirty="0" smtClean="0"/>
              <a:t>have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</a:rPr>
              <a:t>-32</a:t>
            </a:r>
            <a:r>
              <a:rPr lang="en-US" sz="2400" dirty="0"/>
              <a:t> computers?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2400" dirty="0" smtClean="0"/>
              <a:t>I have a </a:t>
            </a:r>
            <a:r>
              <a:rPr lang="en-US" sz="2400" dirty="0" smtClean="0">
                <a:solidFill>
                  <a:srgbClr val="FF0000"/>
                </a:solidFill>
              </a:rPr>
              <a:t>BUG</a:t>
            </a:r>
            <a:r>
              <a:rPr lang="en-US" sz="2400" dirty="0" smtClean="0"/>
              <a:t>!</a:t>
            </a:r>
          </a:p>
          <a:p>
            <a:pPr algn="ctr"/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-0.48195 -0.000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7" y="-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44444E-6 L -0.02066 0.3004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44444E-6 L 0.04045 0.30023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3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230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23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23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2" grpId="0" animBg="1"/>
      <p:bldP spid="230433" grpId="0" animBg="1"/>
      <p:bldP spid="230433" grpId="1" animBg="1"/>
      <p:bldP spid="230434" grpId="0"/>
      <p:bldP spid="230434" grpId="1"/>
      <p:bldP spid="230435" grpId="0" animBg="1"/>
      <p:bldP spid="230435" grpId="1" animBg="1"/>
      <p:bldP spid="230436" grpId="0"/>
      <p:bldP spid="230436" grpId="1"/>
      <p:bldP spid="230436" grpId="2"/>
      <p:bldP spid="230437" grpId="0" animBg="1"/>
      <p:bldP spid="230437" grpId="1" animBg="1"/>
      <p:bldP spid="230438" grpId="0"/>
      <p:bldP spid="230438" grpId="1"/>
      <p:bldP spid="230438" grpId="2"/>
      <p:bldP spid="230440" grpId="0" animBg="1"/>
      <p:bldP spid="230440" grpId="1" animBg="1"/>
      <p:bldP spid="230441" grpId="0" animBg="1"/>
      <p:bldP spid="230441" grpId="1" animBg="1"/>
      <p:bldP spid="230442" grpId="0" animBg="1"/>
      <p:bldP spid="230442" grpId="1" animBg="1"/>
      <p:bldP spid="230453" grpId="0" animBg="1"/>
      <p:bldP spid="230453" grpId="1" animBg="1"/>
      <p:bldP spid="230455" grpId="0"/>
      <p:bldP spid="230456" grpId="0" animBg="1"/>
      <p:bldP spid="230456" grpId="1" animBg="1"/>
      <p:bldP spid="230457" grpId="0" animBg="1"/>
      <p:bldP spid="230457" grpId="1" animBg="1"/>
      <p:bldP spid="230403" grpId="0" animBg="1"/>
      <p:bldP spid="230408" grpId="0" animBg="1"/>
      <p:bldP spid="230408" grpId="1" animBg="1"/>
      <p:bldP spid="230426" grpId="0" animBg="1"/>
      <p:bldP spid="230426" grpId="1" animBg="1"/>
      <p:bldP spid="230427" grpId="0" animBg="1"/>
      <p:bldP spid="230427" grpId="1" animBg="1"/>
      <p:bldP spid="230439" grpId="0" animBg="1"/>
      <p:bldP spid="230439" grpId="1" animBg="1"/>
      <p:bldP spid="230446" grpId="0" animBg="1"/>
      <p:bldP spid="230451" grpId="0" animBg="1"/>
      <p:bldP spid="230451" grpId="1" animBg="1"/>
      <p:bldP spid="230452" grpId="0" animBg="1"/>
      <p:bldP spid="230452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2" grpId="2"/>
      <p:bldP spid="2" grpId="3"/>
      <p:bldP spid="3" grpId="0"/>
      <p:bldP spid="3" grpId="1"/>
      <p:bldP spid="3" grpId="2"/>
      <p:bldP spid="230444" grpId="0" animBg="1"/>
      <p:bldP spid="230444" grpId="1" animBg="1"/>
      <p:bldP spid="230458" grpId="0" animBg="1"/>
      <p:bldP spid="23045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5825"/>
            <a:ext cx="7772400" cy="1143000"/>
          </a:xfrm>
        </p:spPr>
        <p:txBody>
          <a:bodyPr/>
          <a:lstStyle/>
          <a:p>
            <a:r>
              <a:rPr lang="en-US" sz="3200" dirty="0"/>
              <a:t>When must you have a destructor</a:t>
            </a:r>
            <a:r>
              <a:rPr lang="en-US" sz="3200" dirty="0" smtClean="0"/>
              <a:t>?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517829" y="1222559"/>
            <a:ext cx="3950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Any time a </a:t>
            </a:r>
            <a:r>
              <a:rPr lang="en-US" sz="2400" dirty="0" smtClean="0"/>
              <a:t>class </a:t>
            </a:r>
            <a:r>
              <a:rPr lang="en-US" sz="2400" dirty="0" smtClean="0">
                <a:solidFill>
                  <a:srgbClr val="FF0000"/>
                </a:solidFill>
              </a:rPr>
              <a:t>allocates a system resource</a:t>
            </a:r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5024566" y="1222559"/>
            <a:ext cx="35902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Your class </a:t>
            </a:r>
            <a:r>
              <a:rPr lang="en-US" sz="2400" dirty="0">
                <a:solidFill>
                  <a:srgbClr val="FF0000"/>
                </a:solidFill>
              </a:rPr>
              <a:t>must have a destructor </a:t>
            </a:r>
            <a:r>
              <a:rPr lang="en-US" sz="2400" dirty="0"/>
              <a:t>that…</a:t>
            </a:r>
          </a:p>
        </p:txBody>
      </p:sp>
      <p:grpSp>
        <p:nvGrpSpPr>
          <p:cNvPr id="232457" name="Group 9"/>
          <p:cNvGrpSpPr>
            <a:grpSpLocks/>
          </p:cNvGrpSpPr>
          <p:nvPr/>
        </p:nvGrpSpPr>
        <p:grpSpPr bwMode="auto">
          <a:xfrm>
            <a:off x="1066958" y="5289550"/>
            <a:ext cx="6243638" cy="1190625"/>
            <a:chOff x="960" y="3051"/>
            <a:chExt cx="3933" cy="750"/>
          </a:xfrm>
        </p:grpSpPr>
        <p:sp>
          <p:nvSpPr>
            <p:cNvPr id="232455" name="Text Box 7"/>
            <p:cNvSpPr txBox="1">
              <a:spLocks noChangeArrowheads="1"/>
            </p:cNvSpPr>
            <p:nvPr/>
          </p:nvSpPr>
          <p:spPr bwMode="auto">
            <a:xfrm>
              <a:off x="960" y="3284"/>
              <a:ext cx="3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Don’t forget or you’ll </a:t>
              </a:r>
              <a:r>
                <a:rPr lang="en-US" sz="2400" dirty="0">
                  <a:solidFill>
                    <a:srgbClr val="FF0000"/>
                  </a:solidFill>
                </a:rPr>
                <a:t>FAIL</a:t>
              </a:r>
              <a:r>
                <a:rPr lang="en-US" sz="2400" dirty="0"/>
                <a:t>!</a:t>
              </a:r>
            </a:p>
          </p:txBody>
        </p:sp>
        <p:pic>
          <p:nvPicPr>
            <p:cNvPr id="2324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3051"/>
              <a:ext cx="750" cy="7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206944" y="2332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Reserves</a:t>
            </a:r>
            <a:r>
              <a:rPr lang="en-US" dirty="0" smtClean="0">
                <a:solidFill>
                  <a:srgbClr val="0000CC"/>
                </a:solidFill>
              </a:rPr>
              <a:t> memory </a:t>
            </a:r>
            <a:r>
              <a:rPr lang="en-US" dirty="0">
                <a:solidFill>
                  <a:srgbClr val="0000CC"/>
                </a:solidFill>
              </a:rPr>
              <a:t>using 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8621" y="2332632"/>
            <a:ext cx="3522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Frees</a:t>
            </a:r>
            <a:r>
              <a:rPr lang="en-US" dirty="0">
                <a:solidFill>
                  <a:srgbClr val="0000CC"/>
                </a:solidFill>
              </a:rPr>
              <a:t> the allocated </a:t>
            </a:r>
            <a:r>
              <a:rPr lang="en-US" dirty="0" smtClean="0">
                <a:solidFill>
                  <a:srgbClr val="0000CC"/>
                </a:solidFill>
              </a:rPr>
              <a:t>memory</a:t>
            </a:r>
            <a:br>
              <a:rPr lang="en-US" dirty="0" smtClean="0">
                <a:solidFill>
                  <a:srgbClr val="0000CC"/>
                </a:solidFill>
              </a:rPr>
            </a:br>
            <a:r>
              <a:rPr lang="en-US" dirty="0" smtClean="0">
                <a:solidFill>
                  <a:srgbClr val="0000CC"/>
                </a:solidFill>
              </a:rPr>
              <a:t>with the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delete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command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7933" y="3267445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Opens</a:t>
            </a:r>
            <a:r>
              <a:rPr lang="en-US" dirty="0">
                <a:solidFill>
                  <a:srgbClr val="006666"/>
                </a:solidFill>
              </a:rPr>
              <a:t> a disk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2803" y="3267445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Closes</a:t>
            </a:r>
            <a:r>
              <a:rPr lang="en-US" dirty="0">
                <a:solidFill>
                  <a:srgbClr val="006666"/>
                </a:solidFill>
              </a:rPr>
              <a:t> the disk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226" y="3985739"/>
            <a:ext cx="3799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Connects </a:t>
            </a:r>
            <a:r>
              <a:rPr lang="en-US" dirty="0" smtClean="0">
                <a:solidFill>
                  <a:srgbClr val="6600CC"/>
                </a:solidFill>
              </a:rPr>
              <a:t>to another computer</a:t>
            </a:r>
            <a:br>
              <a:rPr lang="en-US" dirty="0" smtClean="0">
                <a:solidFill>
                  <a:srgbClr val="6600CC"/>
                </a:solidFill>
              </a:rPr>
            </a:br>
            <a:r>
              <a:rPr lang="en-US" dirty="0" smtClean="0">
                <a:solidFill>
                  <a:srgbClr val="6600CC"/>
                </a:solidFill>
              </a:rPr>
              <a:t>over the network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7256" y="3985739"/>
            <a:ext cx="334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Disconnects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smtClean="0">
                <a:solidFill>
                  <a:srgbClr val="6600CC"/>
                </a:solidFill>
              </a:rPr>
              <a:t>from the other computer</a:t>
            </a:r>
            <a:endParaRPr lang="en-US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/>
      <p:bldP spid="23245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}  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</a:t>
            </a:r>
            <a:r>
              <a:rPr lang="en-US" sz="1900" dirty="0" smtClean="0">
                <a:solidFill>
                  <a:srgbClr val="006666"/>
                </a:solidFill>
              </a:rPr>
              <a:t>b;</a:t>
            </a:r>
            <a:endParaRPr lang="en-US" sz="1900" dirty="0">
              <a:solidFill>
                <a:srgbClr val="006666"/>
              </a:solidFill>
            </a:endParaRP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468813" cy="1262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 err="1" smtClean="0">
                <a:solidFill>
                  <a:schemeClr val="accent2"/>
                </a:solidFill>
              </a:rPr>
              <a:t>WebBrowser</a:t>
            </a:r>
            <a:r>
              <a:rPr lang="en-US" sz="1900" dirty="0" smtClean="0">
                <a:solidFill>
                  <a:schemeClr val="accent2"/>
                </a:solidFill>
              </a:rPr>
              <a:t> *</a:t>
            </a:r>
            <a:r>
              <a:rPr lang="en-US" sz="1900" dirty="0" err="1" smtClean="0">
                <a:solidFill>
                  <a:schemeClr val="accent2"/>
                </a:solidFill>
              </a:rPr>
              <a:t>wb</a:t>
            </a:r>
            <a:r>
              <a:rPr lang="en-US" sz="1900" dirty="0" smtClean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chemeClr val="accent2"/>
                </a:solidFill>
              </a:rPr>
              <a:t>= new </a:t>
            </a:r>
            <a:r>
              <a:rPr lang="en-US" sz="1900" dirty="0" err="1" smtClean="0">
                <a:solidFill>
                  <a:schemeClr val="accent2"/>
                </a:solidFill>
              </a:rPr>
              <a:t>WebBrowser</a:t>
            </a:r>
            <a:r>
              <a:rPr lang="en-US" sz="1900" dirty="0" smtClean="0">
                <a:solidFill>
                  <a:schemeClr val="accent2"/>
                </a:solidFill>
              </a:rPr>
              <a:t>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 err="1" smtClean="0">
                <a:solidFill>
                  <a:schemeClr val="accent2"/>
                </a:solidFill>
              </a:rPr>
              <a:t>wb</a:t>
            </a:r>
            <a:r>
              <a:rPr lang="en-US" sz="1900" dirty="0" smtClean="0">
                <a:solidFill>
                  <a:schemeClr val="accent2"/>
                </a:solidFill>
              </a:rPr>
              <a:t>-&gt;</a:t>
            </a:r>
            <a:r>
              <a:rPr lang="en-US" sz="1900" dirty="0" err="1" smtClean="0">
                <a:solidFill>
                  <a:schemeClr val="accent2"/>
                </a:solidFill>
              </a:rPr>
              <a:t>connectToSite</a:t>
            </a:r>
            <a:r>
              <a:rPr lang="en-US" sz="1900" dirty="0" smtClean="0">
                <a:solidFill>
                  <a:schemeClr val="accent2"/>
                </a:solidFill>
              </a:rPr>
              <a:t>(“ucla.edu”);</a:t>
            </a:r>
          </a:p>
          <a:p>
            <a:r>
              <a:rPr lang="en-US" sz="1900" dirty="0" err="1" smtClean="0">
                <a:solidFill>
                  <a:schemeClr val="accent2"/>
                </a:solidFill>
              </a:rPr>
              <a:t>wb</a:t>
            </a:r>
            <a:r>
              <a:rPr lang="en-US" sz="1900" dirty="0" smtClean="0">
                <a:solidFill>
                  <a:schemeClr val="accent2"/>
                </a:solidFill>
              </a:rPr>
              <a:t>-&gt;</a:t>
            </a:r>
            <a:r>
              <a:rPr lang="en-US" sz="1900" dirty="0" err="1" smtClean="0">
                <a:solidFill>
                  <a:schemeClr val="accent2"/>
                </a:solidFill>
              </a:rPr>
              <a:t>displayWebPage</a:t>
            </a:r>
            <a:r>
              <a:rPr lang="en-US" sz="1900" dirty="0" smtClean="0">
                <a:solidFill>
                  <a:schemeClr val="accent2"/>
                </a:solidFill>
              </a:rPr>
              <a:t>();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>
                <a:solidFill>
                  <a:schemeClr val="accent2"/>
                </a:solidFill>
              </a:rPr>
              <a:t>delete </a:t>
            </a:r>
            <a:r>
              <a:rPr lang="en-US" sz="1900" dirty="0" err="1" smtClean="0">
                <a:solidFill>
                  <a:schemeClr val="accent2"/>
                </a:solidFill>
              </a:rPr>
              <a:t>wb</a:t>
            </a:r>
            <a:r>
              <a:rPr lang="en-US" sz="1900" dirty="0">
                <a:solidFill>
                  <a:schemeClr val="accent2"/>
                </a:solidFill>
              </a:rPr>
              <a:t>;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155717"/>
            <a:ext cx="4725730" cy="1450098"/>
          </a:xfrm>
          <a:prstGeom prst="wedgeRoundRectCallout">
            <a:avLst>
              <a:gd name="adj1" fmla="val -89799"/>
              <a:gd name="adj2" fmla="val 7633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Local function variables are destructed </a:t>
            </a:r>
            <a:r>
              <a:rPr lang="en-US" dirty="0" smtClean="0"/>
              <a:t>when they 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</a:rPr>
              <a:t>“go out of scope.” 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2865" y="6094101"/>
            <a:ext cx="3975924" cy="384721"/>
            <a:chOff x="547687" y="6035986"/>
            <a:chExt cx="3975924" cy="384721"/>
          </a:xfrm>
        </p:grpSpPr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47687" y="6231486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091261" y="6035986"/>
              <a:ext cx="3432350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a’s </a:t>
              </a:r>
              <a:r>
                <a:rPr lang="en-US" sz="1900" dirty="0">
                  <a:solidFill>
                    <a:schemeClr val="tx2"/>
                  </a:solidFill>
                </a:rPr>
                <a:t>destructor is </a:t>
              </a:r>
              <a:r>
                <a:rPr lang="en-US" sz="1900" dirty="0" smtClean="0">
                  <a:solidFill>
                    <a:schemeClr val="tx2"/>
                  </a:solidFill>
                </a:rPr>
                <a:t>called here</a:t>
              </a:r>
              <a:endParaRPr lang="en-US" sz="1900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a;</a:t>
            </a:r>
            <a:endParaRPr lang="en-US" dirty="0"/>
          </a:p>
        </p:txBody>
      </p: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4266480" y="1674785"/>
            <a:ext cx="4725730" cy="1210960"/>
          </a:xfrm>
          <a:prstGeom prst="wedgeRoundRectCallout">
            <a:avLst>
              <a:gd name="adj1" fmla="val -90019"/>
              <a:gd name="adj2" fmla="val 809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r>
              <a:rPr lang="en-US" dirty="0"/>
              <a:t>Local variables defined in a block are destructed when the </a:t>
            </a:r>
            <a:r>
              <a:rPr lang="en-US" dirty="0">
                <a:solidFill>
                  <a:schemeClr val="accent6"/>
                </a:solidFill>
              </a:rPr>
              <a:t>block finishes</a:t>
            </a:r>
            <a:r>
              <a:rPr lang="en-US" dirty="0"/>
              <a:t>.</a:t>
            </a:r>
          </a:p>
        </p:txBody>
      </p:sp>
      <p:sp>
        <p:nvSpPr>
          <p:cNvPr id="29" name="AutoShape 97"/>
          <p:cNvSpPr>
            <a:spLocks noChangeArrowheads="1"/>
          </p:cNvSpPr>
          <p:nvPr/>
        </p:nvSpPr>
        <p:spPr bwMode="auto">
          <a:xfrm>
            <a:off x="5959475" y="4203901"/>
            <a:ext cx="3032736" cy="2612536"/>
          </a:xfrm>
          <a:prstGeom prst="wedgeRoundRectCallout">
            <a:avLst>
              <a:gd name="adj1" fmla="val -82515"/>
              <a:gd name="adj2" fmla="val -33190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Dynamically allocated variables are destructed when </a:t>
            </a:r>
            <a:r>
              <a:rPr lang="en-US" dirty="0">
                <a:solidFill>
                  <a:srgbClr val="006666"/>
                </a:solidFill>
              </a:rPr>
              <a:t>delete </a:t>
            </a:r>
            <a:r>
              <a:rPr lang="en-US" dirty="0">
                <a:solidFill>
                  <a:schemeClr val="accent2"/>
                </a:solidFill>
              </a:rPr>
              <a:t>is called </a:t>
            </a:r>
            <a:r>
              <a:rPr lang="en-US" i="1" dirty="0">
                <a:solidFill>
                  <a:srgbClr val="FF3300"/>
                </a:solidFill>
              </a:rPr>
              <a:t>before </a:t>
            </a:r>
            <a:r>
              <a:rPr lang="en-US" dirty="0">
                <a:solidFill>
                  <a:schemeClr val="accent2"/>
                </a:solidFill>
              </a:rPr>
              <a:t>the memory is actually freed by the operating system.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5343" y="3819726"/>
            <a:ext cx="7800976" cy="384175"/>
            <a:chOff x="845343" y="3819726"/>
            <a:chExt cx="7800976" cy="384175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845343" y="4018164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515268" y="3819726"/>
              <a:ext cx="713105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b’s </a:t>
              </a:r>
              <a:r>
                <a:rPr lang="en-US" sz="1900" dirty="0">
                  <a:solidFill>
                    <a:schemeClr val="tx2"/>
                  </a:solidFill>
                </a:rPr>
                <a:t>destructor is called each time we hit the end of the block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951398" y="5416237"/>
            <a:ext cx="3648075" cy="677864"/>
            <a:chOff x="1869281" y="5373188"/>
            <a:chExt cx="3648075" cy="677864"/>
          </a:xfrm>
        </p:grpSpPr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2386806" y="5373188"/>
              <a:ext cx="3130550" cy="67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The </a:t>
              </a:r>
              <a:r>
                <a:rPr lang="en-US" sz="1900" dirty="0" err="1">
                  <a:solidFill>
                    <a:schemeClr val="tx2"/>
                  </a:solidFill>
                </a:rPr>
                <a:t>d’tor</a:t>
              </a:r>
              <a:r>
                <a:rPr lang="en-US" sz="1900" dirty="0">
                  <a:solidFill>
                    <a:schemeClr val="tx2"/>
                  </a:solidFill>
                </a:rPr>
                <a:t> is called for </a:t>
              </a:r>
              <a:r>
                <a:rPr lang="en-US" sz="1900" dirty="0" err="1" smtClean="0">
                  <a:solidFill>
                    <a:schemeClr val="accent6"/>
                  </a:solidFill>
                </a:rPr>
                <a:t>wb</a:t>
              </a:r>
              <a:r>
                <a:rPr lang="en-US" sz="1900" dirty="0" smtClean="0">
                  <a:solidFill>
                    <a:schemeClr val="tx2"/>
                  </a:solidFill>
                </a:rPr>
                <a:t> </a:t>
              </a:r>
              <a:br>
                <a:rPr lang="en-US" sz="1900" dirty="0" smtClean="0">
                  <a:solidFill>
                    <a:schemeClr val="tx2"/>
                  </a:solidFill>
                </a:rPr>
              </a:br>
              <a:r>
                <a:rPr lang="en-US" sz="1900" dirty="0" smtClean="0">
                  <a:solidFill>
                    <a:schemeClr val="tx2"/>
                  </a:solidFill>
                </a:rPr>
                <a:t>by </a:t>
              </a:r>
              <a:r>
                <a:rPr lang="en-US" sz="1900" dirty="0">
                  <a:solidFill>
                    <a:schemeClr val="tx2"/>
                  </a:solidFill>
                </a:rPr>
                <a:t>C++ here</a:t>
              </a:r>
            </a:p>
          </p:txBody>
        </p:sp>
        <p:sp>
          <p:nvSpPr>
            <p:cNvPr id="34" name="Line 21"/>
            <p:cNvSpPr>
              <a:spLocks noChangeShapeType="1"/>
            </p:cNvSpPr>
            <p:nvPr/>
          </p:nvSpPr>
          <p:spPr bwMode="auto">
            <a:xfrm flipH="1">
              <a:off x="1869281" y="5538288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  <p:bldP spid="124940" grpId="0"/>
      <p:bldP spid="124946" grpId="0"/>
      <p:bldP spid="23" grpId="0" animBg="1"/>
      <p:bldP spid="3" grpId="0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}  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</a:t>
            </a:r>
            <a:r>
              <a:rPr lang="en-US" sz="1900" dirty="0" smtClean="0">
                <a:solidFill>
                  <a:srgbClr val="006666"/>
                </a:solidFill>
              </a:rPr>
              <a:t>b;</a:t>
            </a:r>
            <a:endParaRPr lang="en-US" sz="1900" dirty="0">
              <a:solidFill>
                <a:srgbClr val="006666"/>
              </a:solidFill>
            </a:endParaRP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468813" cy="1262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 err="1" smtClean="0">
                <a:solidFill>
                  <a:schemeClr val="accent2"/>
                </a:solidFill>
              </a:rPr>
              <a:t>WebBrowser</a:t>
            </a:r>
            <a:r>
              <a:rPr lang="en-US" sz="1900" dirty="0" smtClean="0">
                <a:solidFill>
                  <a:schemeClr val="accent2"/>
                </a:solidFill>
              </a:rPr>
              <a:t> *</a:t>
            </a:r>
            <a:r>
              <a:rPr lang="en-US" sz="1900" dirty="0" err="1" smtClean="0">
                <a:solidFill>
                  <a:schemeClr val="accent2"/>
                </a:solidFill>
              </a:rPr>
              <a:t>wb</a:t>
            </a:r>
            <a:r>
              <a:rPr lang="en-US" sz="1900" dirty="0" smtClean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chemeClr val="accent2"/>
                </a:solidFill>
              </a:rPr>
              <a:t>= new </a:t>
            </a:r>
            <a:r>
              <a:rPr lang="en-US" sz="1900" dirty="0" err="1" smtClean="0">
                <a:solidFill>
                  <a:schemeClr val="accent2"/>
                </a:solidFill>
              </a:rPr>
              <a:t>WebBrowser</a:t>
            </a:r>
            <a:r>
              <a:rPr lang="en-US" sz="1900" dirty="0" smtClean="0">
                <a:solidFill>
                  <a:schemeClr val="accent2"/>
                </a:solidFill>
              </a:rPr>
              <a:t>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 err="1" smtClean="0">
                <a:solidFill>
                  <a:schemeClr val="accent2"/>
                </a:solidFill>
              </a:rPr>
              <a:t>wb</a:t>
            </a:r>
            <a:r>
              <a:rPr lang="en-US" sz="1900" dirty="0" smtClean="0">
                <a:solidFill>
                  <a:schemeClr val="accent2"/>
                </a:solidFill>
              </a:rPr>
              <a:t>-&gt;</a:t>
            </a:r>
            <a:r>
              <a:rPr lang="en-US" sz="1900" dirty="0" err="1" smtClean="0">
                <a:solidFill>
                  <a:schemeClr val="accent2"/>
                </a:solidFill>
              </a:rPr>
              <a:t>connectToSite</a:t>
            </a:r>
            <a:r>
              <a:rPr lang="en-US" sz="1900" dirty="0" smtClean="0">
                <a:solidFill>
                  <a:schemeClr val="accent2"/>
                </a:solidFill>
              </a:rPr>
              <a:t>(“ucla.edu”);</a:t>
            </a:r>
          </a:p>
          <a:p>
            <a:r>
              <a:rPr lang="en-US" sz="1900" dirty="0" err="1" smtClean="0">
                <a:solidFill>
                  <a:schemeClr val="accent2"/>
                </a:solidFill>
              </a:rPr>
              <a:t>wb</a:t>
            </a:r>
            <a:r>
              <a:rPr lang="en-US" sz="1900" dirty="0" smtClean="0">
                <a:solidFill>
                  <a:schemeClr val="accent2"/>
                </a:solidFill>
              </a:rPr>
              <a:t>-&gt;</a:t>
            </a:r>
            <a:r>
              <a:rPr lang="en-US" sz="1900" dirty="0" err="1" smtClean="0">
                <a:solidFill>
                  <a:schemeClr val="accent2"/>
                </a:solidFill>
              </a:rPr>
              <a:t>displayWebPage</a:t>
            </a:r>
            <a:r>
              <a:rPr lang="en-US" sz="1900" dirty="0" smtClean="0">
                <a:solidFill>
                  <a:schemeClr val="accent2"/>
                </a:solidFill>
              </a:rPr>
              <a:t>();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>
                <a:solidFill>
                  <a:schemeClr val="accent2"/>
                </a:solidFill>
              </a:rPr>
              <a:t>delete </a:t>
            </a:r>
            <a:r>
              <a:rPr lang="en-US" sz="1900" dirty="0" err="1" smtClean="0">
                <a:solidFill>
                  <a:schemeClr val="accent2"/>
                </a:solidFill>
              </a:rPr>
              <a:t>wb</a:t>
            </a:r>
            <a:r>
              <a:rPr lang="en-US" sz="1900" dirty="0">
                <a:solidFill>
                  <a:schemeClr val="accent2"/>
                </a:solidFill>
              </a:rPr>
              <a:t>;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417951"/>
            <a:ext cx="4725730" cy="1450098"/>
          </a:xfrm>
          <a:prstGeom prst="wedgeRoundRectCallout">
            <a:avLst>
              <a:gd name="adj1" fmla="val -79904"/>
              <a:gd name="adj2" fmla="val 7848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dirty="0" smtClean="0"/>
              <a:t>Finally, when you define an </a:t>
            </a:r>
            <a:r>
              <a:rPr lang="en-US" dirty="0" smtClean="0">
                <a:solidFill>
                  <a:srgbClr val="6600CC"/>
                </a:solidFill>
              </a:rPr>
              <a:t>array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FF0000"/>
                </a:solidFill>
              </a:rPr>
              <a:t>N items</a:t>
            </a:r>
            <a:r>
              <a:rPr lang="en-US" dirty="0" smtClean="0"/>
              <a:t>, the </a:t>
            </a:r>
            <a:r>
              <a:rPr lang="en-US" dirty="0" smtClean="0">
                <a:solidFill>
                  <a:srgbClr val="FF0000"/>
                </a:solidFill>
              </a:rPr>
              <a:t>destructor</a:t>
            </a:r>
            <a:r>
              <a:rPr lang="en-US" dirty="0" smtClean="0"/>
              <a:t> is called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N times </a:t>
            </a:r>
            <a:r>
              <a:rPr lang="en-US" dirty="0" smtClean="0"/>
              <a:t>when the array goes away…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2865" y="6094101"/>
            <a:ext cx="3915010" cy="384721"/>
            <a:chOff x="547687" y="6035986"/>
            <a:chExt cx="3915010" cy="384721"/>
          </a:xfrm>
        </p:grpSpPr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47687" y="6231486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091261" y="6035986"/>
              <a:ext cx="3371436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a’s </a:t>
              </a:r>
              <a:r>
                <a:rPr lang="en-US" sz="1900" dirty="0">
                  <a:solidFill>
                    <a:schemeClr val="tx2"/>
                  </a:solidFill>
                </a:rPr>
                <a:t>destructor is </a:t>
              </a:r>
              <a:r>
                <a:rPr lang="en-US" sz="1900" dirty="0" smtClean="0">
                  <a:solidFill>
                    <a:schemeClr val="tx2"/>
                  </a:solidFill>
                </a:rPr>
                <a:t>called here</a:t>
              </a:r>
              <a:endParaRPr lang="en-US" sz="1900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a;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5343" y="3819726"/>
            <a:ext cx="7800976" cy="384175"/>
            <a:chOff x="845343" y="3819726"/>
            <a:chExt cx="7800976" cy="384175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845343" y="4018164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515268" y="3819726"/>
              <a:ext cx="713105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b’s </a:t>
              </a:r>
              <a:r>
                <a:rPr lang="en-US" sz="1900" dirty="0">
                  <a:solidFill>
                    <a:schemeClr val="tx2"/>
                  </a:solidFill>
                </a:rPr>
                <a:t>destructor is called each time we hit the end of the block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951398" y="5416237"/>
            <a:ext cx="3648075" cy="677864"/>
            <a:chOff x="1869281" y="5373188"/>
            <a:chExt cx="3648075" cy="677864"/>
          </a:xfrm>
        </p:grpSpPr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2386806" y="5373188"/>
              <a:ext cx="3130550" cy="67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The </a:t>
              </a:r>
              <a:r>
                <a:rPr lang="en-US" sz="1900" dirty="0" err="1">
                  <a:solidFill>
                    <a:schemeClr val="tx2"/>
                  </a:solidFill>
                </a:rPr>
                <a:t>d’tor</a:t>
              </a:r>
              <a:r>
                <a:rPr lang="en-US" sz="1900" dirty="0">
                  <a:solidFill>
                    <a:schemeClr val="tx2"/>
                  </a:solidFill>
                </a:rPr>
                <a:t> is called for </a:t>
              </a:r>
              <a:r>
                <a:rPr lang="en-US" sz="1900" dirty="0" err="1" smtClean="0">
                  <a:solidFill>
                    <a:schemeClr val="accent6"/>
                  </a:solidFill>
                </a:rPr>
                <a:t>wb</a:t>
              </a:r>
              <a:r>
                <a:rPr lang="en-US" sz="1900" dirty="0" smtClean="0">
                  <a:solidFill>
                    <a:schemeClr val="tx2"/>
                  </a:solidFill>
                </a:rPr>
                <a:t> </a:t>
              </a:r>
              <a:br>
                <a:rPr lang="en-US" sz="1900" dirty="0" smtClean="0">
                  <a:solidFill>
                    <a:schemeClr val="tx2"/>
                  </a:solidFill>
                </a:rPr>
              </a:br>
              <a:r>
                <a:rPr lang="en-US" sz="1900" dirty="0" smtClean="0">
                  <a:solidFill>
                    <a:schemeClr val="tx2"/>
                  </a:solidFill>
                </a:rPr>
                <a:t>by </a:t>
              </a:r>
              <a:r>
                <a:rPr lang="en-US" sz="1900" dirty="0">
                  <a:solidFill>
                    <a:schemeClr val="tx2"/>
                  </a:solidFill>
                </a:rPr>
                <a:t>C++ here</a:t>
              </a:r>
            </a:p>
          </p:txBody>
        </p:sp>
        <p:sp>
          <p:nvSpPr>
            <p:cNvPr id="34" name="Line 21"/>
            <p:cNvSpPr>
              <a:spLocks noChangeShapeType="1"/>
            </p:cNvSpPr>
            <p:nvPr/>
          </p:nvSpPr>
          <p:spPr bwMode="auto">
            <a:xfrm flipH="1">
              <a:off x="1869281" y="5538288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629009" y="2102126"/>
            <a:ext cx="2331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SomeClass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7030A0"/>
                </a:solidFill>
              </a:rPr>
              <a:t>x[</a:t>
            </a:r>
            <a:r>
              <a:rPr lang="en-US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7030A0"/>
                </a:solidFill>
              </a:rPr>
              <a:t>];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29009" y="6349657"/>
            <a:ext cx="5843126" cy="384721"/>
            <a:chOff x="305951" y="5972789"/>
            <a:chExt cx="5843126" cy="384721"/>
          </a:xfrm>
        </p:grpSpPr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 flipV="1">
              <a:off x="305951" y="5972789"/>
              <a:ext cx="547256" cy="19236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842816" y="5972789"/>
              <a:ext cx="5306261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The destructor is called </a:t>
              </a:r>
              <a:r>
                <a:rPr lang="en-US" sz="1900" dirty="0" smtClean="0">
                  <a:solidFill>
                    <a:srgbClr val="FF0000"/>
                  </a:solidFill>
                </a:rPr>
                <a:t>42 times </a:t>
              </a:r>
              <a:r>
                <a:rPr lang="en-US" sz="1900" dirty="0" smtClean="0">
                  <a:solidFill>
                    <a:schemeClr val="tx2"/>
                  </a:solidFill>
                </a:rPr>
                <a:t>for x here!</a:t>
              </a:r>
              <a:endParaRPr lang="en-US" sz="19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746125" y="808038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Name all the times the CSNerd destructor is called in this example…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5070764" y="1742209"/>
            <a:ext cx="3962400" cy="506412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CSNerd a, *b;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int j;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CSNerd *ptr, x;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ptr = new CSNerd;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 CSNerd a[5];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delete ptr;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</a:t>
            </a:r>
            <a:endParaRPr lang="en-US" sz="1000">
              <a:latin typeface="Courier New" pitchFamily="49" charset="0"/>
            </a:endParaRP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41564" y="1589809"/>
            <a:ext cx="4938713" cy="53086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public: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</a:rPr>
              <a:t> = 1;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</a:rPr>
              <a:t> = true;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&lt;&lt;“Argh! I’m dying. Where’s my 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          </a:t>
            </a:r>
            <a:r>
              <a:rPr lang="en-US" sz="1600" b="1" dirty="0" err="1">
                <a:latin typeface="Courier New" pitchFamily="49" charset="0"/>
              </a:rPr>
              <a:t>iphone</a:t>
            </a:r>
            <a:r>
              <a:rPr lang="en-US" sz="1600" b="1" dirty="0">
                <a:latin typeface="Courier New" pitchFamily="49" charset="0"/>
              </a:rPr>
              <a:t>?”;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77160" name="AutoShape 8"/>
          <p:cNvSpPr>
            <a:spLocks noChangeArrowheads="1"/>
          </p:cNvSpPr>
          <p:nvPr/>
        </p:nvSpPr>
        <p:spPr bwMode="auto">
          <a:xfrm>
            <a:off x="5527964" y="2580409"/>
            <a:ext cx="3616036" cy="1295400"/>
          </a:xfrm>
          <a:prstGeom prst="wedgeRoundRectCallout">
            <a:avLst>
              <a:gd name="adj1" fmla="val 7306"/>
              <a:gd name="adj2" fmla="val 168259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Question</a:t>
            </a:r>
            <a:r>
              <a:rPr lang="en-US" sz="1800"/>
              <a:t>: How could we make our program more efficient?</a:t>
            </a:r>
          </a:p>
          <a:p>
            <a:pPr algn="ctr"/>
            <a:r>
              <a:rPr lang="en-US" sz="1800"/>
              <a:t>(Hint: Look where this is pointing)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Can you guess?</a:t>
            </a: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Serial Killer</a:t>
            </a: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See if you can guess who uses a keyboard and who uses a chainsaw!</a:t>
            </a:r>
          </a:p>
        </p:txBody>
      </p:sp>
      <p:graphicFrame>
        <p:nvGraphicFramePr>
          <p:cNvPr id="218117" name="Object 5"/>
          <p:cNvGraphicFramePr>
            <a:graphicFrameLocks noChangeAspect="1"/>
          </p:cNvGraphicFramePr>
          <p:nvPr/>
        </p:nvGraphicFramePr>
        <p:xfrm>
          <a:off x="588963" y="1927225"/>
          <a:ext cx="8326437" cy="409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50" name="Bitmap Image" r:id="rId4" imgW="7868748" imgH="3866667" progId="Paint.Picture">
                  <p:embed/>
                </p:oleObj>
              </mc:Choice>
              <mc:Fallback>
                <p:oleObj name="Bitmap Image" r:id="rId4" imgW="7868748" imgH="386666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1927225"/>
                        <a:ext cx="8326437" cy="409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</p:spPr>
        <p:txBody>
          <a:bodyPr/>
          <a:lstStyle/>
          <a:p>
            <a:r>
              <a:rPr lang="en-US"/>
              <a:t>Class Composition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Class </a:t>
            </a:r>
            <a:r>
              <a:rPr lang="en-US" sz="2400" dirty="0" smtClean="0">
                <a:solidFill>
                  <a:schemeClr val="accent2"/>
                </a:solidFill>
              </a:rPr>
              <a:t>composition </a:t>
            </a:r>
            <a:r>
              <a:rPr lang="en-US" sz="2400" dirty="0" smtClean="0"/>
              <a:t>is when a </a:t>
            </a:r>
            <a:r>
              <a:rPr lang="en-US" sz="2400" dirty="0"/>
              <a:t>class contains one or </a:t>
            </a:r>
            <a:r>
              <a:rPr lang="en-US" sz="2400" dirty="0" smtClean="0"/>
              <a:t>more other classes </a:t>
            </a:r>
            <a:r>
              <a:rPr lang="en-US" sz="2400" dirty="0"/>
              <a:t>as member </a:t>
            </a:r>
            <a:r>
              <a:rPr lang="en-US" sz="2400" dirty="0" smtClean="0"/>
              <a:t>variables.</a:t>
            </a:r>
            <a:endParaRPr lang="en-US" sz="2400" dirty="0"/>
          </a:p>
        </p:txBody>
      </p:sp>
      <p:grpSp>
        <p:nvGrpSpPr>
          <p:cNvPr id="88083" name="Group 19"/>
          <p:cNvGrpSpPr>
            <a:grpSpLocks/>
          </p:cNvGrpSpPr>
          <p:nvPr/>
        </p:nvGrpSpPr>
        <p:grpSpPr bwMode="auto">
          <a:xfrm>
            <a:off x="304800" y="2286000"/>
            <a:ext cx="2435225" cy="3200400"/>
            <a:chOff x="192" y="1379"/>
            <a:chExt cx="1534" cy="2840"/>
          </a:xfrm>
        </p:grpSpPr>
        <p:sp>
          <p:nvSpPr>
            <p:cNvPr id="88073" name="Rectangle 9"/>
            <p:cNvSpPr>
              <a:spLocks noChangeArrowheads="1"/>
            </p:cNvSpPr>
            <p:nvPr/>
          </p:nvSpPr>
          <p:spPr bwMode="auto">
            <a:xfrm>
              <a:off x="192" y="1392"/>
              <a:ext cx="153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69" name="Text Box 5"/>
            <p:cNvSpPr txBox="1">
              <a:spLocks noChangeArrowheads="1"/>
            </p:cNvSpPr>
            <p:nvPr/>
          </p:nvSpPr>
          <p:spPr bwMode="auto">
            <a:xfrm>
              <a:off x="240" y="1379"/>
              <a:ext cx="1062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</a:t>
              </a:r>
              <a:r>
                <a:rPr lang="en-US" sz="1800" dirty="0" err="1">
                  <a:solidFill>
                    <a:schemeClr val="accent2"/>
                  </a:solidFill>
                </a:rPr>
                <a:t>GasTank</a:t>
              </a:r>
              <a:endParaRPr lang="en-US" sz="1800" dirty="0">
                <a:solidFill>
                  <a:schemeClr val="accent2"/>
                </a:solidFill>
              </a:endParaRPr>
            </a:p>
            <a:p>
              <a:r>
                <a:rPr lang="en-US" sz="18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…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  <a:p>
              <a:endParaRPr lang="en-US" sz="1000" dirty="0"/>
            </a:p>
          </p:txBody>
        </p:sp>
      </p:grpSp>
      <p:grpSp>
        <p:nvGrpSpPr>
          <p:cNvPr id="88072" name="Group 8"/>
          <p:cNvGrpSpPr>
            <a:grpSpLocks/>
          </p:cNvGrpSpPr>
          <p:nvPr/>
        </p:nvGrpSpPr>
        <p:grpSpPr bwMode="auto">
          <a:xfrm>
            <a:off x="457200" y="5054601"/>
            <a:ext cx="2476500" cy="1398588"/>
            <a:chOff x="2630" y="2312"/>
            <a:chExt cx="1560" cy="881"/>
          </a:xfrm>
        </p:grpSpPr>
        <p:sp>
          <p:nvSpPr>
            <p:cNvPr id="88070" name="Line 6"/>
            <p:cNvSpPr>
              <a:spLocks noChangeShapeType="1"/>
            </p:cNvSpPr>
            <p:nvPr/>
          </p:nvSpPr>
          <p:spPr bwMode="auto">
            <a:xfrm flipH="1" flipV="1">
              <a:off x="3166" y="2312"/>
              <a:ext cx="283" cy="6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71" name="Text Box 7"/>
            <p:cNvSpPr txBox="1">
              <a:spLocks noChangeArrowheads="1"/>
            </p:cNvSpPr>
            <p:nvPr/>
          </p:nvSpPr>
          <p:spPr bwMode="auto">
            <a:xfrm>
              <a:off x="2630" y="2924"/>
              <a:ext cx="156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/>
                <a:t>Class Composition</a:t>
              </a:r>
            </a:p>
          </p:txBody>
        </p:sp>
      </p:grpSp>
      <p:grpSp>
        <p:nvGrpSpPr>
          <p:cNvPr id="88084" name="Group 20"/>
          <p:cNvGrpSpPr>
            <a:grpSpLocks/>
          </p:cNvGrpSpPr>
          <p:nvPr/>
        </p:nvGrpSpPr>
        <p:grpSpPr bwMode="auto">
          <a:xfrm>
            <a:off x="6073775" y="2209800"/>
            <a:ext cx="2950583" cy="4508500"/>
            <a:chOff x="3964" y="1392"/>
            <a:chExt cx="1594" cy="2840"/>
          </a:xfrm>
        </p:grpSpPr>
        <p:sp>
          <p:nvSpPr>
            <p:cNvPr id="88074" name="Rectangle 10"/>
            <p:cNvSpPr>
              <a:spLocks noChangeArrowheads="1"/>
            </p:cNvSpPr>
            <p:nvPr/>
          </p:nvSpPr>
          <p:spPr bwMode="auto">
            <a:xfrm>
              <a:off x="3964" y="1405"/>
              <a:ext cx="159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968" y="1392"/>
              <a:ext cx="728" cy="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Valve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 …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8079" name="Group 15"/>
          <p:cNvGrpSpPr>
            <a:grpSpLocks/>
          </p:cNvGrpSpPr>
          <p:nvPr/>
        </p:nvGrpSpPr>
        <p:grpSpPr bwMode="auto">
          <a:xfrm>
            <a:off x="2983169" y="3632868"/>
            <a:ext cx="3505200" cy="908050"/>
            <a:chOff x="1920" y="2256"/>
            <a:chExt cx="2208" cy="572"/>
          </a:xfrm>
        </p:grpSpPr>
        <p:sp>
          <p:nvSpPr>
            <p:cNvPr id="88077" name="Line 13"/>
            <p:cNvSpPr>
              <a:spLocks noChangeShapeType="1"/>
            </p:cNvSpPr>
            <p:nvPr/>
          </p:nvSpPr>
          <p:spPr bwMode="auto">
            <a:xfrm>
              <a:off x="3504" y="2496"/>
              <a:ext cx="624" cy="3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1920" y="2256"/>
              <a:ext cx="159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200" dirty="0"/>
                <a:t>Class Composition</a:t>
              </a:r>
            </a:p>
          </p:txBody>
        </p:sp>
      </p:grpSp>
      <p:grpSp>
        <p:nvGrpSpPr>
          <p:cNvPr id="88080" name="Group 16"/>
          <p:cNvGrpSpPr>
            <a:grpSpLocks/>
          </p:cNvGrpSpPr>
          <p:nvPr/>
        </p:nvGrpSpPr>
        <p:grpSpPr bwMode="auto">
          <a:xfrm>
            <a:off x="2833944" y="5343525"/>
            <a:ext cx="3505200" cy="908050"/>
            <a:chOff x="1920" y="2256"/>
            <a:chExt cx="2208" cy="572"/>
          </a:xfrm>
        </p:grpSpPr>
        <p:sp>
          <p:nvSpPr>
            <p:cNvPr id="88081" name="Line 17"/>
            <p:cNvSpPr>
              <a:spLocks noChangeShapeType="1"/>
            </p:cNvSpPr>
            <p:nvPr/>
          </p:nvSpPr>
          <p:spPr bwMode="auto">
            <a:xfrm>
              <a:off x="3504" y="2496"/>
              <a:ext cx="624" cy="3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82" name="Text Box 18"/>
            <p:cNvSpPr txBox="1">
              <a:spLocks noChangeArrowheads="1"/>
            </p:cNvSpPr>
            <p:nvPr/>
          </p:nvSpPr>
          <p:spPr bwMode="auto">
            <a:xfrm>
              <a:off x="1920" y="2256"/>
              <a:ext cx="159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200" dirty="0"/>
                <a:t>Class Composition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63908" y="363286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Car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/>
              <a:t>  </a:t>
            </a:r>
            <a:r>
              <a:rPr lang="en-US" sz="1800" dirty="0" err="1">
                <a:solidFill>
                  <a:schemeClr val="accent2"/>
                </a:solidFill>
              </a:rPr>
              <a:t>GasTank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myTank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</a:p>
          <a:p>
            <a:r>
              <a:rPr lang="en-US" sz="1800" dirty="0"/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6081991" y="329437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6666"/>
                </a:solidFill>
              </a:rPr>
              <a:t>class Heart</a:t>
            </a:r>
          </a:p>
          <a:p>
            <a:r>
              <a:rPr lang="en-US" sz="1800" dirty="0">
                <a:solidFill>
                  <a:srgbClr val="006666"/>
                </a:solidFill>
              </a:rPr>
              <a:t>{</a:t>
            </a:r>
          </a:p>
          <a:p>
            <a:r>
              <a:rPr lang="en-US" sz="1800" dirty="0">
                <a:solidFill>
                  <a:srgbClr val="006666"/>
                </a:solidFill>
              </a:rPr>
              <a:t>…</a:t>
            </a:r>
          </a:p>
          <a:p>
            <a:r>
              <a:rPr lang="en-US" sz="1800" dirty="0">
                <a:solidFill>
                  <a:srgbClr val="006666"/>
                </a:solidFill>
              </a:rPr>
              <a:t>   private:</a:t>
            </a:r>
          </a:p>
          <a:p>
            <a:r>
              <a:rPr lang="en-US" sz="1800" dirty="0"/>
              <a:t>     </a:t>
            </a:r>
            <a:r>
              <a:rPr lang="en-US" sz="1800" dirty="0">
                <a:solidFill>
                  <a:schemeClr val="accent2"/>
                </a:solidFill>
              </a:rPr>
              <a:t>Valve </a:t>
            </a:r>
            <a:r>
              <a:rPr lang="en-US" sz="1800" dirty="0" err="1">
                <a:solidFill>
                  <a:schemeClr val="accent2"/>
                </a:solidFill>
              </a:rPr>
              <a:t>m_valves</a:t>
            </a:r>
            <a:r>
              <a:rPr lang="en-US" sz="1800" dirty="0">
                <a:solidFill>
                  <a:schemeClr val="accent2"/>
                </a:solidFill>
              </a:rPr>
              <a:t>[4];</a:t>
            </a:r>
          </a:p>
          <a:p>
            <a:r>
              <a:rPr lang="en-US" sz="1800" dirty="0">
                <a:solidFill>
                  <a:srgbClr val="006666"/>
                </a:solidFill>
              </a:rPr>
              <a:t>};</a:t>
            </a:r>
          </a:p>
          <a:p>
            <a:endParaRPr lang="en-US" sz="1800" dirty="0">
              <a:solidFill>
                <a:srgbClr val="0066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80330" y="4999306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TinMan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6666"/>
                </a:solidFill>
              </a:rPr>
              <a:t>Heart </a:t>
            </a:r>
            <a:r>
              <a:rPr lang="en-US" sz="1800" dirty="0" err="1">
                <a:solidFill>
                  <a:srgbClr val="006666"/>
                </a:solidFill>
              </a:rPr>
              <a:t>m_myHeart</a:t>
            </a:r>
            <a:r>
              <a:rPr lang="en-US" sz="1800" dirty="0">
                <a:solidFill>
                  <a:srgbClr val="006666"/>
                </a:solidFill>
              </a:rPr>
              <a:t>;</a:t>
            </a:r>
          </a:p>
          <a:p>
            <a:r>
              <a:rPr lang="en-US" sz="1800" dirty="0"/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87325" y="2810284"/>
            <a:ext cx="4582796" cy="393341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-152400"/>
            <a:ext cx="8513763" cy="1143000"/>
          </a:xfrm>
        </p:spPr>
        <p:txBody>
          <a:bodyPr/>
          <a:lstStyle/>
          <a:p>
            <a:r>
              <a:rPr lang="en-US"/>
              <a:t>Composition</a:t>
            </a:r>
          </a:p>
        </p:txBody>
      </p:sp>
      <p:sp>
        <p:nvSpPr>
          <p:cNvPr id="254979" name="Rectangle 3"/>
          <p:cNvSpPr>
            <a:spLocks noChangeArrowheads="1"/>
          </p:cNvSpPr>
          <p:nvPr/>
        </p:nvSpPr>
        <p:spPr bwMode="auto">
          <a:xfrm>
            <a:off x="187325" y="152400"/>
            <a:ext cx="4582796" cy="2590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0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3942105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  </a:t>
            </a:r>
            <a:r>
              <a:rPr lang="en-US" sz="1800" dirty="0">
                <a:solidFill>
                  <a:srgbClr val="0000CC"/>
                </a:solidFill>
              </a:rPr>
              <a:t>Stomach() </a:t>
            </a:r>
            <a:r>
              <a:rPr lang="en-US" sz="1800" dirty="0" smtClean="0">
                <a:solidFill>
                  <a:srgbClr val="0000CC"/>
                </a:solidFill>
              </a:rPr>
              <a:t>  { </a:t>
            </a:r>
            <a:r>
              <a:rPr lang="en-US" sz="1800" dirty="0">
                <a:solidFill>
                  <a:srgbClr val="FF0000"/>
                </a:solidFill>
              </a:rPr>
              <a:t>gas 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</a:p>
          <a:p>
            <a:r>
              <a:rPr lang="en-US" sz="1800" dirty="0">
                <a:solidFill>
                  <a:srgbClr val="0000CC"/>
                </a:solidFill>
              </a:rPr>
              <a:t>   ~Stomach() </a:t>
            </a:r>
            <a:r>
              <a:rPr lang="en-US" sz="1800" dirty="0" smtClean="0">
                <a:solidFill>
                  <a:srgbClr val="0000CC"/>
                </a:solidFill>
              </a:rPr>
              <a:t>{ </a:t>
            </a:r>
            <a:r>
              <a:rPr lang="en-US" sz="1800" dirty="0" smtClean="0">
                <a:solidFill>
                  <a:srgbClr val="FF0000"/>
                </a:solidFill>
              </a:rPr>
              <a:t>while (gas-- &gt; 0)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                           </a:t>
            </a:r>
            <a:r>
              <a:rPr lang="en-US" sz="1800" dirty="0" err="1" smtClean="0">
                <a:solidFill>
                  <a:srgbClr val="FF0000"/>
                </a:solidFill>
              </a:rPr>
              <a:t>cout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&lt;&lt; </a:t>
            </a:r>
            <a:r>
              <a:rPr lang="en-US" sz="1800" dirty="0" smtClean="0">
                <a:solidFill>
                  <a:srgbClr val="FF0000"/>
                </a:solidFill>
              </a:rPr>
              <a:t>“</a:t>
            </a:r>
            <a:r>
              <a:rPr lang="en-US" sz="1800" dirty="0" err="1" smtClean="0">
                <a:solidFill>
                  <a:srgbClr val="FF0000"/>
                </a:solidFill>
              </a:rPr>
              <a:t>pffft</a:t>
            </a:r>
            <a:r>
              <a:rPr lang="en-US" sz="1800" dirty="0" smtClean="0">
                <a:solidFill>
                  <a:srgbClr val="FF0000"/>
                </a:solidFill>
              </a:rPr>
              <a:t>!”; </a:t>
            </a:r>
            <a:r>
              <a:rPr lang="en-US" sz="1800" dirty="0" smtClean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 smtClean="0">
                <a:solidFill>
                  <a:srgbClr val="000099"/>
                </a:solidFill>
              </a:rPr>
              <a:t>   </a:t>
            </a:r>
            <a:r>
              <a:rPr lang="en-US" sz="1900" dirty="0">
                <a:solidFill>
                  <a:srgbClr val="000099"/>
                </a:solidFill>
              </a:rPr>
              <a:t>void eat() </a:t>
            </a:r>
            <a:r>
              <a:rPr lang="en-US" sz="1900" dirty="0" smtClean="0">
                <a:solidFill>
                  <a:srgbClr val="000099"/>
                </a:solidFill>
              </a:rPr>
              <a:t> { </a:t>
            </a:r>
            <a:r>
              <a:rPr lang="en-US" sz="1900" dirty="0" smtClean="0">
                <a:solidFill>
                  <a:srgbClr val="FF3300"/>
                </a:solidFill>
              </a:rPr>
              <a:t>gas </a:t>
            </a:r>
            <a:r>
              <a:rPr lang="en-US" sz="1900" dirty="0">
                <a:solidFill>
                  <a:srgbClr val="FF3300"/>
                </a:solidFill>
              </a:rPr>
              <a:t>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 smtClean="0">
                <a:solidFill>
                  <a:srgbClr val="CC0099"/>
                </a:solidFill>
              </a:rPr>
              <a:t>private</a:t>
            </a:r>
            <a:r>
              <a:rPr lang="en-US" sz="1200" b="1" dirty="0">
                <a:solidFill>
                  <a:srgbClr val="CC0099"/>
                </a:solidFill>
              </a:rPr>
              <a:t>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gas;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4770121" y="1032168"/>
            <a:ext cx="427672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In this example, our </a:t>
            </a:r>
            <a:r>
              <a:rPr lang="en-US" sz="2200" dirty="0">
                <a:solidFill>
                  <a:srgbClr val="0000CC"/>
                </a:solidFill>
              </a:rPr>
              <a:t>Nerd</a:t>
            </a:r>
            <a:r>
              <a:rPr lang="en-US" sz="2200" dirty="0"/>
              <a:t> class holds a </a:t>
            </a:r>
            <a:r>
              <a:rPr lang="en-US" sz="2200" dirty="0">
                <a:solidFill>
                  <a:srgbClr val="0000CC"/>
                </a:solidFill>
              </a:rPr>
              <a:t>Stomach</a:t>
            </a:r>
            <a:r>
              <a:rPr lang="en-US" sz="2200" dirty="0"/>
              <a:t> </a:t>
            </a:r>
            <a:r>
              <a:rPr lang="en-US" sz="2200" dirty="0" smtClean="0"/>
              <a:t>variable.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254982" name="Text Box 6"/>
          <p:cNvSpPr txBox="1">
            <a:spLocks noChangeArrowheads="1"/>
          </p:cNvSpPr>
          <p:nvPr/>
        </p:nvSpPr>
        <p:spPr bwMode="auto">
          <a:xfrm>
            <a:off x="4861557" y="1986553"/>
            <a:ext cx="41910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200" dirty="0" smtClean="0"/>
              <a:t>As such, all of </a:t>
            </a:r>
            <a:r>
              <a:rPr lang="en-US" sz="2200" dirty="0" smtClean="0">
                <a:solidFill>
                  <a:srgbClr val="0000CC"/>
                </a:solidFill>
              </a:rPr>
              <a:t>Nerd’s methods</a:t>
            </a:r>
            <a:r>
              <a:rPr lang="en-US" sz="2200" dirty="0" smtClean="0"/>
              <a:t> </a:t>
            </a:r>
            <a:r>
              <a:rPr lang="en-US" sz="2200" dirty="0"/>
              <a:t>can use </a:t>
            </a:r>
            <a:r>
              <a:rPr lang="en-US" sz="2200" dirty="0" smtClean="0"/>
              <a:t>its </a:t>
            </a:r>
            <a:r>
              <a:rPr lang="en-US" sz="2200" dirty="0" smtClean="0">
                <a:solidFill>
                  <a:srgbClr val="000099"/>
                </a:solidFill>
              </a:rPr>
              <a:t>Stomach variable </a:t>
            </a:r>
            <a:r>
              <a:rPr lang="en-US" sz="2200" dirty="0" smtClean="0"/>
              <a:t>and call its </a:t>
            </a:r>
            <a:r>
              <a:rPr lang="en-US" sz="2200" dirty="0" smtClean="0">
                <a:solidFill>
                  <a:srgbClr val="000099"/>
                </a:solidFill>
              </a:rPr>
              <a:t>public methods</a:t>
            </a:r>
            <a:r>
              <a:rPr lang="en-US" sz="2200" dirty="0" smtClean="0"/>
              <a:t>!</a:t>
            </a:r>
            <a:endParaRPr lang="en-US" sz="2200" dirty="0"/>
          </a:p>
        </p:txBody>
      </p:sp>
      <p:sp>
        <p:nvSpPr>
          <p:cNvPr id="254983" name="Text Box 7"/>
          <p:cNvSpPr txBox="1">
            <a:spLocks noChangeArrowheads="1"/>
          </p:cNvSpPr>
          <p:nvPr/>
        </p:nvSpPr>
        <p:spPr bwMode="auto">
          <a:xfrm>
            <a:off x="195263" y="2743200"/>
            <a:ext cx="208422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smtClean="0"/>
              <a:t>Nerd</a:t>
            </a:r>
            <a:endParaRPr lang="en-US" sz="1800" dirty="0"/>
          </a:p>
          <a:p>
            <a:r>
              <a:rPr lang="en-US" sz="1200" b="1" dirty="0"/>
              <a:t>{</a:t>
            </a:r>
          </a:p>
          <a:p>
            <a:r>
              <a:rPr lang="en-US" sz="1800" dirty="0">
                <a:solidFill>
                  <a:srgbClr val="CC00FF"/>
                </a:solidFill>
              </a:rPr>
              <a:t>public:</a:t>
            </a:r>
          </a:p>
          <a:p>
            <a:r>
              <a:rPr lang="en-US" sz="1800" dirty="0" smtClean="0"/>
              <a:t> </a:t>
            </a:r>
            <a:endParaRPr lang="en-US" sz="1800" dirty="0"/>
          </a:p>
          <a:p>
            <a:endParaRPr lang="en-US" sz="600" dirty="0">
              <a:solidFill>
                <a:srgbClr val="800000"/>
              </a:solidFill>
            </a:endParaRPr>
          </a:p>
          <a:p>
            <a:endParaRPr lang="en-US" sz="600" b="1" dirty="0"/>
          </a:p>
          <a:p>
            <a:endParaRPr lang="en-US" sz="800" dirty="0">
              <a:solidFill>
                <a:srgbClr val="800000"/>
              </a:solidFill>
            </a:endParaRP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>
                <a:solidFill>
                  <a:srgbClr val="CC00FF"/>
                </a:solidFill>
              </a:rPr>
              <a:t>private</a:t>
            </a:r>
            <a:r>
              <a:rPr lang="en-US" sz="1800" dirty="0">
                <a:solidFill>
                  <a:srgbClr val="CC00FF"/>
                </a:solidFill>
              </a:rPr>
              <a:t>:</a:t>
            </a:r>
          </a:p>
          <a:p>
            <a:r>
              <a:rPr lang="en-US" sz="1800" dirty="0"/>
              <a:t>   </a:t>
            </a:r>
            <a:r>
              <a:rPr lang="en-US" sz="1800" dirty="0" smtClean="0"/>
              <a:t> string </a:t>
            </a:r>
            <a:r>
              <a:rPr lang="en-US" sz="1800" dirty="0"/>
              <a:t>thought;</a:t>
            </a:r>
          </a:p>
          <a:p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200" b="1" dirty="0"/>
              <a:t>};</a:t>
            </a:r>
          </a:p>
        </p:txBody>
      </p:sp>
      <p:sp>
        <p:nvSpPr>
          <p:cNvPr id="254984" name="Text Box 8"/>
          <p:cNvSpPr txBox="1">
            <a:spLocks noChangeArrowheads="1"/>
          </p:cNvSpPr>
          <p:nvPr/>
        </p:nvSpPr>
        <p:spPr bwMode="auto">
          <a:xfrm>
            <a:off x="4978457" y="3343684"/>
            <a:ext cx="4562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dirty="0">
                <a:solidFill>
                  <a:srgbClr val="9900CC"/>
                </a:solidFill>
              </a:rPr>
              <a:t> The outer class’s </a:t>
            </a:r>
            <a:r>
              <a:rPr lang="en-US" dirty="0">
                <a:solidFill>
                  <a:srgbClr val="0000CC"/>
                </a:solidFill>
              </a:rPr>
              <a:t>constructor(s)</a:t>
            </a:r>
          </a:p>
        </p:txBody>
      </p:sp>
      <p:sp>
        <p:nvSpPr>
          <p:cNvPr id="254986" name="Text Box 10"/>
          <p:cNvSpPr txBox="1">
            <a:spLocks noChangeArrowheads="1"/>
          </p:cNvSpPr>
          <p:nvPr/>
        </p:nvSpPr>
        <p:spPr bwMode="auto">
          <a:xfrm>
            <a:off x="4983220" y="3708809"/>
            <a:ext cx="4186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dirty="0">
                <a:solidFill>
                  <a:srgbClr val="9900CC"/>
                </a:solidFill>
              </a:rPr>
              <a:t> The outer class’s </a:t>
            </a:r>
            <a:r>
              <a:rPr lang="en-US" dirty="0">
                <a:solidFill>
                  <a:srgbClr val="0000CC"/>
                </a:solidFill>
              </a:rPr>
              <a:t>functions</a:t>
            </a:r>
          </a:p>
        </p:txBody>
      </p:sp>
      <p:sp>
        <p:nvSpPr>
          <p:cNvPr id="254988" name="Text Box 12"/>
          <p:cNvSpPr txBox="1">
            <a:spLocks noChangeArrowheads="1"/>
          </p:cNvSpPr>
          <p:nvPr/>
        </p:nvSpPr>
        <p:spPr bwMode="auto">
          <a:xfrm>
            <a:off x="4992745" y="4105684"/>
            <a:ext cx="4029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dirty="0">
                <a:solidFill>
                  <a:srgbClr val="9900CC"/>
                </a:solidFill>
              </a:rPr>
              <a:t> The outer class’s </a:t>
            </a:r>
            <a:r>
              <a:rPr lang="en-US" dirty="0">
                <a:solidFill>
                  <a:srgbClr val="0000CC"/>
                </a:solidFill>
              </a:rPr>
              <a:t>destructor</a:t>
            </a:r>
          </a:p>
        </p:txBody>
      </p:sp>
      <p:sp>
        <p:nvSpPr>
          <p:cNvPr id="254990" name="Text Box 14"/>
          <p:cNvSpPr txBox="1">
            <a:spLocks noChangeArrowheads="1"/>
          </p:cNvSpPr>
          <p:nvPr/>
        </p:nvSpPr>
        <p:spPr bwMode="auto">
          <a:xfrm>
            <a:off x="4953000" y="4774263"/>
            <a:ext cx="39624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Ok, that was easy…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But </a:t>
            </a:r>
            <a:r>
              <a:rPr lang="en-US" sz="2200" dirty="0"/>
              <a:t>now let’s look into how </a:t>
            </a:r>
            <a:r>
              <a:rPr lang="en-US" sz="2200" dirty="0">
                <a:solidFill>
                  <a:srgbClr val="0000CC"/>
                </a:solidFill>
              </a:rPr>
              <a:t>construction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00CC"/>
                </a:solidFill>
              </a:rPr>
              <a:t>destruction</a:t>
            </a:r>
            <a:r>
              <a:rPr lang="en-US" sz="2200" dirty="0"/>
              <a:t> work with composition…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435173" y="3537630"/>
            <a:ext cx="564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000099"/>
                </a:solidFill>
              </a:rPr>
              <a:t>Nerd</a:t>
            </a:r>
            <a:r>
              <a:rPr lang="en-US" sz="1800" dirty="0"/>
              <a:t>() </a:t>
            </a:r>
            <a:r>
              <a:rPr lang="en-US" sz="1800" dirty="0" smtClean="0"/>
              <a:t>{ </a:t>
            </a:r>
            <a:r>
              <a:rPr lang="en-US" sz="1800" dirty="0"/>
              <a:t>thought=“</a:t>
            </a:r>
            <a:r>
              <a:rPr lang="en-US" sz="1800" dirty="0" err="1"/>
              <a:t>Waaa</a:t>
            </a:r>
            <a:r>
              <a:rPr lang="en-US" sz="1800" dirty="0" smtClean="0"/>
              <a:t>”; </a:t>
            </a:r>
            <a:r>
              <a:rPr lang="en-US" sz="1800" dirty="0" err="1" smtClean="0">
                <a:solidFill>
                  <a:srgbClr val="FF0000"/>
                </a:solidFill>
              </a:rPr>
              <a:t>belly.eat</a:t>
            </a:r>
            <a:r>
              <a:rPr lang="en-US" sz="1800" dirty="0" smtClean="0">
                <a:solidFill>
                  <a:srgbClr val="FF0000"/>
                </a:solidFill>
              </a:rPr>
              <a:t>(); </a:t>
            </a:r>
            <a:r>
              <a:rPr lang="en-US" sz="1800" dirty="0" smtClean="0"/>
              <a:t>} 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40369" y="3941551"/>
            <a:ext cx="64423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 void </a:t>
            </a:r>
            <a:r>
              <a:rPr lang="en-US" sz="1800" dirty="0" err="1">
                <a:solidFill>
                  <a:srgbClr val="000099"/>
                </a:solidFill>
              </a:rPr>
              <a:t>meetCuteGirl</a:t>
            </a:r>
            <a:r>
              <a:rPr lang="en-US" sz="1800" dirty="0"/>
              <a:t>(string &amp;</a:t>
            </a:r>
            <a:r>
              <a:rPr lang="en-US" sz="1800" dirty="0" err="1"/>
              <a:t>herName</a:t>
            </a:r>
            <a:r>
              <a:rPr lang="en-US" sz="1800" dirty="0"/>
              <a:t>)</a:t>
            </a:r>
          </a:p>
          <a:p>
            <a:r>
              <a:rPr lang="en-US" sz="1400" b="1" dirty="0" smtClean="0"/>
              <a:t> </a:t>
            </a:r>
            <a:r>
              <a:rPr lang="en-US" sz="1400" b="1" dirty="0"/>
              <a:t>{</a:t>
            </a:r>
            <a:r>
              <a:rPr lang="en-US" sz="1200" b="1" dirty="0"/>
              <a:t>              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thought = “Hmm… I am hungry!”;</a:t>
            </a:r>
            <a:endParaRPr lang="en-US" sz="1800" b="1" dirty="0"/>
          </a:p>
          <a:p>
            <a:r>
              <a:rPr lang="en-US" sz="1800" b="1" dirty="0" smtClean="0"/>
              <a:t>    </a:t>
            </a:r>
            <a:r>
              <a:rPr lang="en-US" sz="1800" dirty="0" err="1">
                <a:solidFill>
                  <a:srgbClr val="FF0000"/>
                </a:solidFill>
              </a:rPr>
              <a:t>belly.eat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);</a:t>
            </a:r>
            <a:r>
              <a:rPr lang="en-US" sz="1800" dirty="0"/>
              <a:t>  </a:t>
            </a:r>
            <a:endParaRPr lang="en-US" sz="1800" b="1" dirty="0"/>
          </a:p>
          <a:p>
            <a:r>
              <a:rPr lang="en-US" sz="1400" b="1" dirty="0" smtClean="0"/>
              <a:t> </a:t>
            </a:r>
            <a:r>
              <a:rPr lang="en-US" sz="1400" b="1" dirty="0"/>
              <a:t>}</a:t>
            </a:r>
            <a:r>
              <a:rPr lang="en-US" sz="1200" b="1" dirty="0"/>
              <a:t>        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301626" y="5299347"/>
            <a:ext cx="5330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000099"/>
                </a:solidFill>
              </a:rPr>
              <a:t>~Nerd</a:t>
            </a:r>
            <a:r>
              <a:rPr lang="en-US" sz="1800" dirty="0"/>
              <a:t>()  { thought=“Argh”; </a:t>
            </a:r>
            <a:r>
              <a:rPr lang="en-US" sz="1800" dirty="0" err="1">
                <a:solidFill>
                  <a:srgbClr val="FF0000"/>
                </a:solidFill>
              </a:rPr>
              <a:t>belly.eat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);</a:t>
            </a:r>
            <a:r>
              <a:rPr lang="en-US" sz="1800" dirty="0"/>
              <a:t> }</a:t>
            </a:r>
          </a:p>
        </p:txBody>
      </p:sp>
      <p:sp>
        <p:nvSpPr>
          <p:cNvPr id="2" name="Rectangle 1"/>
          <p:cNvSpPr/>
          <p:nvPr/>
        </p:nvSpPr>
        <p:spPr>
          <a:xfrm>
            <a:off x="467146" y="6245381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Stomach belly;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4979" grpId="0" animBg="1"/>
      <p:bldP spid="254980" grpId="0"/>
      <p:bldP spid="254981" grpId="0"/>
      <p:bldP spid="254982" grpId="0"/>
      <p:bldP spid="254983" grpId="0"/>
      <p:bldP spid="254984" grpId="0"/>
      <p:bldP spid="254986" grpId="0"/>
      <p:bldP spid="254988" grpId="0"/>
      <p:bldP spid="254990" grpId="0"/>
      <p:bldP spid="3" grpId="0"/>
      <p:bldP spid="4" grpId="0"/>
      <p:bldP spid="5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187325" y="152400"/>
            <a:ext cx="4582796" cy="2590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3942105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  </a:t>
            </a:r>
            <a:r>
              <a:rPr lang="en-US" sz="1800" dirty="0">
                <a:solidFill>
                  <a:srgbClr val="0000CC"/>
                </a:solidFill>
              </a:rPr>
              <a:t>Stomach() </a:t>
            </a:r>
            <a:r>
              <a:rPr lang="en-US" sz="1800" dirty="0" smtClean="0">
                <a:solidFill>
                  <a:srgbClr val="0000CC"/>
                </a:solidFill>
              </a:rPr>
              <a:t>  { </a:t>
            </a:r>
            <a:r>
              <a:rPr lang="en-US" sz="1800" dirty="0">
                <a:solidFill>
                  <a:srgbClr val="FF0000"/>
                </a:solidFill>
              </a:rPr>
              <a:t>gas 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</a:p>
          <a:p>
            <a:r>
              <a:rPr lang="en-US" sz="1800" dirty="0">
                <a:solidFill>
                  <a:srgbClr val="0000CC"/>
                </a:solidFill>
              </a:rPr>
              <a:t>   ~Stomach() </a:t>
            </a:r>
            <a:r>
              <a:rPr lang="en-US" sz="1800" dirty="0" smtClean="0">
                <a:solidFill>
                  <a:srgbClr val="0000CC"/>
                </a:solidFill>
              </a:rPr>
              <a:t>{ </a:t>
            </a:r>
            <a:r>
              <a:rPr lang="en-US" sz="1800" dirty="0" smtClean="0">
                <a:solidFill>
                  <a:srgbClr val="FF0000"/>
                </a:solidFill>
              </a:rPr>
              <a:t>while (gas-- &gt; 0)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                           </a:t>
            </a:r>
            <a:r>
              <a:rPr lang="en-US" sz="1800" dirty="0" err="1" smtClean="0">
                <a:solidFill>
                  <a:srgbClr val="FF0000"/>
                </a:solidFill>
              </a:rPr>
              <a:t>cout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&lt;&lt; </a:t>
            </a:r>
            <a:r>
              <a:rPr lang="en-US" sz="1800" dirty="0" smtClean="0">
                <a:solidFill>
                  <a:srgbClr val="FF0000"/>
                </a:solidFill>
              </a:rPr>
              <a:t>“</a:t>
            </a:r>
            <a:r>
              <a:rPr lang="en-US" sz="1800" dirty="0" err="1" smtClean="0">
                <a:solidFill>
                  <a:srgbClr val="FF0000"/>
                </a:solidFill>
              </a:rPr>
              <a:t>pffft</a:t>
            </a:r>
            <a:r>
              <a:rPr lang="en-US" sz="1800" dirty="0" smtClean="0">
                <a:solidFill>
                  <a:srgbClr val="FF0000"/>
                </a:solidFill>
              </a:rPr>
              <a:t>!”; </a:t>
            </a:r>
            <a:r>
              <a:rPr lang="en-US" sz="1800" dirty="0" smtClean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 smtClean="0">
                <a:solidFill>
                  <a:srgbClr val="000099"/>
                </a:solidFill>
              </a:rPr>
              <a:t>   </a:t>
            </a:r>
            <a:r>
              <a:rPr lang="en-US" sz="1900" dirty="0">
                <a:solidFill>
                  <a:srgbClr val="000099"/>
                </a:solidFill>
              </a:rPr>
              <a:t>void eat() </a:t>
            </a:r>
            <a:r>
              <a:rPr lang="en-US" sz="1900" dirty="0" smtClean="0">
                <a:solidFill>
                  <a:srgbClr val="000099"/>
                </a:solidFill>
              </a:rPr>
              <a:t> { </a:t>
            </a:r>
            <a:r>
              <a:rPr lang="en-US" sz="1900" dirty="0" smtClean="0">
                <a:solidFill>
                  <a:srgbClr val="FF3300"/>
                </a:solidFill>
              </a:rPr>
              <a:t>gas </a:t>
            </a:r>
            <a:r>
              <a:rPr lang="en-US" sz="1900" dirty="0">
                <a:solidFill>
                  <a:srgbClr val="FF3300"/>
                </a:solidFill>
              </a:rPr>
              <a:t>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 smtClean="0">
                <a:solidFill>
                  <a:srgbClr val="CC0099"/>
                </a:solidFill>
              </a:rPr>
              <a:t>private</a:t>
            </a:r>
            <a:r>
              <a:rPr lang="en-US" sz="1200" b="1" dirty="0">
                <a:solidFill>
                  <a:srgbClr val="CC0099"/>
                </a:solidFill>
              </a:rPr>
              <a:t>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gas;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48200" y="44450"/>
            <a:ext cx="4343400" cy="1143000"/>
          </a:xfrm>
        </p:spPr>
        <p:txBody>
          <a:bodyPr/>
          <a:lstStyle/>
          <a:p>
            <a:r>
              <a:rPr lang="en-US" sz="3200"/>
              <a:t>Composition and Construction</a:t>
            </a:r>
          </a:p>
        </p:txBody>
      </p:sp>
      <p:sp>
        <p:nvSpPr>
          <p:cNvPr id="84002" name="Text Box 34"/>
          <p:cNvSpPr txBox="1">
            <a:spLocks noChangeArrowheads="1"/>
          </p:cNvSpPr>
          <p:nvPr/>
        </p:nvSpPr>
        <p:spPr bwMode="auto">
          <a:xfrm>
            <a:off x="4683125" y="1208088"/>
            <a:ext cx="430847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we create a </a:t>
            </a:r>
            <a:r>
              <a:rPr lang="en-US" sz="2200">
                <a:solidFill>
                  <a:schemeClr val="accent2"/>
                </a:solidFill>
              </a:rPr>
              <a:t>Stomach</a:t>
            </a:r>
            <a:r>
              <a:rPr lang="en-US" sz="2200"/>
              <a:t> variable, its </a:t>
            </a:r>
            <a:r>
              <a:rPr lang="en-US" sz="2200">
                <a:solidFill>
                  <a:srgbClr val="6600CC"/>
                </a:solidFill>
              </a:rPr>
              <a:t>constructor</a:t>
            </a:r>
            <a:r>
              <a:rPr lang="en-US" sz="2200"/>
              <a:t> is called.</a:t>
            </a:r>
          </a:p>
        </p:txBody>
      </p:sp>
      <p:grpSp>
        <p:nvGrpSpPr>
          <p:cNvPr id="84004" name="Group 36"/>
          <p:cNvGrpSpPr>
            <a:grpSpLocks/>
          </p:cNvGrpSpPr>
          <p:nvPr/>
        </p:nvGrpSpPr>
        <p:grpSpPr bwMode="auto">
          <a:xfrm>
            <a:off x="5105400" y="4632326"/>
            <a:ext cx="3962400" cy="1941513"/>
            <a:chOff x="2592" y="2688"/>
            <a:chExt cx="2496" cy="1223"/>
          </a:xfrm>
        </p:grpSpPr>
        <p:sp>
          <p:nvSpPr>
            <p:cNvPr id="84005" name="Rectangle 37"/>
            <p:cNvSpPr>
              <a:spLocks noChangeArrowheads="1"/>
            </p:cNvSpPr>
            <p:nvPr/>
          </p:nvSpPr>
          <p:spPr bwMode="auto">
            <a:xfrm>
              <a:off x="2592" y="2688"/>
              <a:ext cx="2352" cy="106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06" name="Rectangle 38"/>
            <p:cNvSpPr>
              <a:spLocks noChangeArrowheads="1"/>
            </p:cNvSpPr>
            <p:nvPr/>
          </p:nvSpPr>
          <p:spPr bwMode="auto">
            <a:xfrm>
              <a:off x="2640" y="2699"/>
              <a:ext cx="2448" cy="1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7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700" b="1" dirty="0">
                  <a:latin typeface="Courier New" pitchFamily="49" charset="0"/>
                  <a:cs typeface="Courier New" pitchFamily="49" charset="0"/>
                </a:rPr>
                <a:t> main(void)</a:t>
              </a:r>
              <a:endParaRPr lang="en-US" sz="1700" dirty="0"/>
            </a:p>
            <a:p>
              <a:pPr eaLnBrk="0" hangingPunct="0"/>
              <a:r>
                <a:rPr lang="en-US" sz="17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700" b="1" dirty="0">
                  <a:latin typeface="Courier New" pitchFamily="49" charset="0"/>
                  <a:cs typeface="Courier New" pitchFamily="49" charset="0"/>
                </a:rPr>
                <a:t>   Stomach   s;</a:t>
              </a:r>
            </a:p>
            <a:p>
              <a:pPr eaLnBrk="0" hangingPunct="0"/>
              <a:r>
                <a:rPr lang="en-US" sz="1700" dirty="0"/>
                <a:t>    </a:t>
              </a:r>
            </a:p>
            <a:p>
              <a:pPr eaLnBrk="0" hangingPunct="0"/>
              <a:r>
                <a:rPr lang="en-US" sz="1700" b="1" dirty="0">
                  <a:latin typeface="Courier New" pitchFamily="49" charset="0"/>
                </a:rPr>
                <a:t>   </a:t>
              </a:r>
              <a:r>
                <a:rPr lang="en-US" sz="1700" b="1" dirty="0" err="1" smtClean="0">
                  <a:latin typeface="Courier New" pitchFamily="49" charset="0"/>
                </a:rPr>
                <a:t>s.eat</a:t>
              </a:r>
              <a:r>
                <a:rPr lang="en-US" sz="1700" b="1" dirty="0" smtClean="0">
                  <a:latin typeface="Courier New" pitchFamily="49" charset="0"/>
                </a:rPr>
                <a:t>();</a:t>
              </a:r>
              <a:endParaRPr lang="en-US" sz="1700" b="1" dirty="0">
                <a:latin typeface="Courier New" pitchFamily="49" charset="0"/>
              </a:endParaRPr>
            </a:p>
            <a:p>
              <a:pPr eaLnBrk="0" hangingPunct="0"/>
              <a:r>
                <a:rPr lang="en-US" sz="17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700" dirty="0"/>
            </a:p>
            <a:p>
              <a:pPr eaLnBrk="0" hangingPunct="0"/>
              <a:r>
                <a:rPr lang="en-US" sz="1700" b="1" dirty="0">
                  <a:latin typeface="Times New Roman"/>
                  <a:cs typeface="Courier New" pitchFamily="49" charset="0"/>
                </a:rPr>
                <a:t> </a:t>
              </a:r>
              <a:endParaRPr lang="en-US" sz="1700" dirty="0"/>
            </a:p>
          </p:txBody>
        </p:sp>
      </p:grpSp>
      <p:sp>
        <p:nvSpPr>
          <p:cNvPr id="84011" name="Line 43"/>
          <p:cNvSpPr>
            <a:spLocks noChangeShapeType="1"/>
          </p:cNvSpPr>
          <p:nvPr/>
        </p:nvSpPr>
        <p:spPr bwMode="auto">
          <a:xfrm>
            <a:off x="5305425" y="53340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4017" name="Group 49"/>
          <p:cNvGrpSpPr>
            <a:grpSpLocks/>
          </p:cNvGrpSpPr>
          <p:nvPr/>
        </p:nvGrpSpPr>
        <p:grpSpPr bwMode="auto">
          <a:xfrm>
            <a:off x="7124700" y="3386138"/>
            <a:ext cx="1790700" cy="957262"/>
            <a:chOff x="4488" y="2133"/>
            <a:chExt cx="1128" cy="603"/>
          </a:xfrm>
        </p:grpSpPr>
        <p:sp>
          <p:nvSpPr>
            <p:cNvPr id="84013" name="Rectangle 45"/>
            <p:cNvSpPr>
              <a:spLocks noChangeArrowheads="1"/>
            </p:cNvSpPr>
            <p:nvPr/>
          </p:nvSpPr>
          <p:spPr bwMode="auto">
            <a:xfrm>
              <a:off x="4760" y="2208"/>
              <a:ext cx="856" cy="528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14" name="Text Box 46"/>
            <p:cNvSpPr txBox="1">
              <a:spLocks noChangeArrowheads="1"/>
            </p:cNvSpPr>
            <p:nvPr/>
          </p:nvSpPr>
          <p:spPr bwMode="auto">
            <a:xfrm>
              <a:off x="4488" y="2133"/>
              <a:ext cx="2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 s</a:t>
              </a:r>
            </a:p>
          </p:txBody>
        </p:sp>
        <p:sp>
          <p:nvSpPr>
            <p:cNvPr id="84015" name="Rectangle 47"/>
            <p:cNvSpPr>
              <a:spLocks noChangeArrowheads="1"/>
            </p:cNvSpPr>
            <p:nvPr/>
          </p:nvSpPr>
          <p:spPr bwMode="auto">
            <a:xfrm>
              <a:off x="5184" y="2448"/>
              <a:ext cx="384" cy="19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16" name="Text Box 48"/>
            <p:cNvSpPr txBox="1">
              <a:spLocks noChangeArrowheads="1"/>
            </p:cNvSpPr>
            <p:nvPr/>
          </p:nvSpPr>
          <p:spPr bwMode="auto">
            <a:xfrm>
              <a:off x="4835" y="2406"/>
              <a:ext cx="5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/>
                <a:t>gas  </a:t>
              </a:r>
              <a:r>
                <a:rPr lang="en-US" sz="2400"/>
                <a:t> </a:t>
              </a:r>
            </a:p>
          </p:txBody>
        </p:sp>
      </p:grpSp>
      <p:sp>
        <p:nvSpPr>
          <p:cNvPr id="84018" name="Line 50"/>
          <p:cNvSpPr>
            <a:spLocks noChangeShapeType="1"/>
          </p:cNvSpPr>
          <p:nvPr/>
        </p:nvSpPr>
        <p:spPr bwMode="auto">
          <a:xfrm>
            <a:off x="171162" y="979631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19" name="Line 51"/>
          <p:cNvSpPr>
            <a:spLocks noChangeShapeType="1"/>
          </p:cNvSpPr>
          <p:nvPr/>
        </p:nvSpPr>
        <p:spPr bwMode="auto">
          <a:xfrm>
            <a:off x="1907454" y="668481"/>
            <a:ext cx="160337" cy="1889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20" name="Text Box 52"/>
          <p:cNvSpPr txBox="1">
            <a:spLocks noChangeArrowheads="1"/>
          </p:cNvSpPr>
          <p:nvPr/>
        </p:nvSpPr>
        <p:spPr bwMode="auto">
          <a:xfrm>
            <a:off x="8321675" y="381635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4023" name="Text Box 55"/>
          <p:cNvSpPr txBox="1">
            <a:spLocks noChangeArrowheads="1"/>
          </p:cNvSpPr>
          <p:nvPr/>
        </p:nvSpPr>
        <p:spPr bwMode="auto">
          <a:xfrm>
            <a:off x="4773613" y="2327275"/>
            <a:ext cx="424973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And when the variable goes away, its </a:t>
            </a:r>
            <a:r>
              <a:rPr lang="en-US" sz="2200">
                <a:solidFill>
                  <a:srgbClr val="6600CC"/>
                </a:solidFill>
              </a:rPr>
              <a:t>destructor</a:t>
            </a:r>
            <a:r>
              <a:rPr lang="en-US" sz="2200"/>
              <a:t> is called…</a:t>
            </a:r>
          </a:p>
        </p:txBody>
      </p:sp>
      <p:sp>
        <p:nvSpPr>
          <p:cNvPr id="84031" name="Line 63"/>
          <p:cNvSpPr>
            <a:spLocks noChangeShapeType="1"/>
          </p:cNvSpPr>
          <p:nvPr/>
        </p:nvSpPr>
        <p:spPr bwMode="auto">
          <a:xfrm>
            <a:off x="4956175" y="614362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32" name="Line 64"/>
          <p:cNvSpPr>
            <a:spLocks noChangeShapeType="1"/>
          </p:cNvSpPr>
          <p:nvPr/>
        </p:nvSpPr>
        <p:spPr bwMode="auto">
          <a:xfrm>
            <a:off x="166400" y="1289627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35" name="Text Box 67"/>
          <p:cNvSpPr txBox="1">
            <a:spLocks noChangeArrowheads="1"/>
          </p:cNvSpPr>
          <p:nvPr/>
        </p:nvSpPr>
        <p:spPr bwMode="auto">
          <a:xfrm>
            <a:off x="2107431" y="4346296"/>
            <a:ext cx="10390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6600CC"/>
                </a:solidFill>
              </a:rPr>
              <a:t>pffft</a:t>
            </a:r>
            <a:r>
              <a:rPr lang="en-US" sz="2400" dirty="0" smtClean="0">
                <a:solidFill>
                  <a:srgbClr val="6600CC"/>
                </a:solidFill>
              </a:rPr>
              <a:t>!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84037" name="Line 69"/>
          <p:cNvSpPr>
            <a:spLocks noChangeShapeType="1"/>
          </p:cNvSpPr>
          <p:nvPr/>
        </p:nvSpPr>
        <p:spPr bwMode="auto">
          <a:xfrm>
            <a:off x="3066329" y="973057"/>
            <a:ext cx="160338" cy="1889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43" name="Line 75"/>
          <p:cNvSpPr>
            <a:spLocks noChangeShapeType="1"/>
          </p:cNvSpPr>
          <p:nvPr/>
        </p:nvSpPr>
        <p:spPr bwMode="auto">
          <a:xfrm>
            <a:off x="3810525" y="1161970"/>
            <a:ext cx="152400" cy="2422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43"/>
          <p:cNvSpPr>
            <a:spLocks noChangeShapeType="1"/>
          </p:cNvSpPr>
          <p:nvPr/>
        </p:nvSpPr>
        <p:spPr bwMode="auto">
          <a:xfrm>
            <a:off x="5346123" y="587086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52"/>
          <p:cNvSpPr txBox="1">
            <a:spLocks noChangeArrowheads="1"/>
          </p:cNvSpPr>
          <p:nvPr/>
        </p:nvSpPr>
        <p:spPr bwMode="auto">
          <a:xfrm>
            <a:off x="8354147" y="3825740"/>
            <a:ext cx="322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0" name="Line 64"/>
          <p:cNvSpPr>
            <a:spLocks noChangeShapeType="1"/>
          </p:cNvSpPr>
          <p:nvPr/>
        </p:nvSpPr>
        <p:spPr bwMode="auto">
          <a:xfrm>
            <a:off x="228600" y="1847272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5"/>
          <p:cNvSpPr>
            <a:spLocks noChangeShapeType="1"/>
          </p:cNvSpPr>
          <p:nvPr/>
        </p:nvSpPr>
        <p:spPr bwMode="auto">
          <a:xfrm>
            <a:off x="1831254" y="1478973"/>
            <a:ext cx="152400" cy="2422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44" name="Rectangle 76"/>
          <p:cNvSpPr>
            <a:spLocks noChangeArrowheads="1"/>
          </p:cNvSpPr>
          <p:nvPr/>
        </p:nvSpPr>
        <p:spPr bwMode="auto">
          <a:xfrm>
            <a:off x="7162800" y="3444875"/>
            <a:ext cx="1752600" cy="105092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40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4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4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02" grpId="0"/>
      <p:bldP spid="84011" grpId="0" animBg="1"/>
      <p:bldP spid="84011" grpId="1" animBg="1"/>
      <p:bldP spid="84018" grpId="0" animBg="1"/>
      <p:bldP spid="84018" grpId="1" animBg="1"/>
      <p:bldP spid="84019" grpId="0" animBg="1"/>
      <p:bldP spid="84019" grpId="1" animBg="1"/>
      <p:bldP spid="84020" grpId="0"/>
      <p:bldP spid="84020" grpId="1"/>
      <p:bldP spid="84023" grpId="0"/>
      <p:bldP spid="84031" grpId="0" animBg="1"/>
      <p:bldP spid="84031" grpId="1" animBg="1"/>
      <p:bldP spid="84032" grpId="0" animBg="1"/>
      <p:bldP spid="84032" grpId="1" animBg="1"/>
      <p:bldP spid="84035" grpId="0"/>
      <p:bldP spid="84037" grpId="0" animBg="1"/>
      <p:bldP spid="84037" grpId="1" animBg="1"/>
      <p:bldP spid="84043" grpId="0" animBg="1"/>
      <p:bldP spid="84043" grpId="1" animBg="1"/>
      <p:bldP spid="26" grpId="0" animBg="1"/>
      <p:bldP spid="26" grpId="1" animBg="1"/>
      <p:bldP spid="27" grpId="0"/>
      <p:bldP spid="30" grpId="0" animBg="1"/>
      <p:bldP spid="30" grpId="1" animBg="1"/>
      <p:bldP spid="31" grpId="0" animBg="1"/>
      <p:bldP spid="31" grpId="1" animBg="1"/>
      <p:bldP spid="840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187325" y="2922588"/>
            <a:ext cx="4537075" cy="37240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4164" name="Rectangle 20"/>
          <p:cNvSpPr>
            <a:spLocks noChangeArrowheads="1"/>
          </p:cNvSpPr>
          <p:nvPr/>
        </p:nvSpPr>
        <p:spPr bwMode="auto">
          <a:xfrm>
            <a:off x="187325" y="152400"/>
            <a:ext cx="4537075" cy="267392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4905375" y="1341438"/>
            <a:ext cx="42481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we create a </a:t>
            </a:r>
            <a:r>
              <a:rPr lang="en-US" sz="2200">
                <a:solidFill>
                  <a:schemeClr val="accent2"/>
                </a:solidFill>
              </a:rPr>
              <a:t>Nerd</a:t>
            </a:r>
            <a:r>
              <a:rPr lang="en-US" sz="2200"/>
              <a:t> variable, Nerd’s constructor must be called.</a:t>
            </a:r>
          </a:p>
        </p:txBody>
      </p:sp>
      <p:grpSp>
        <p:nvGrpSpPr>
          <p:cNvPr id="134150" name="Group 6"/>
          <p:cNvGrpSpPr>
            <a:grpSpLocks/>
          </p:cNvGrpSpPr>
          <p:nvPr/>
        </p:nvGrpSpPr>
        <p:grpSpPr bwMode="auto">
          <a:xfrm>
            <a:off x="5181600" y="5351463"/>
            <a:ext cx="3962400" cy="1658937"/>
            <a:chOff x="2592" y="2688"/>
            <a:chExt cx="2496" cy="1274"/>
          </a:xfrm>
        </p:grpSpPr>
        <p:sp>
          <p:nvSpPr>
            <p:cNvPr id="134151" name="Rectangle 7"/>
            <p:cNvSpPr>
              <a:spLocks noChangeArrowheads="1"/>
            </p:cNvSpPr>
            <p:nvPr/>
          </p:nvSpPr>
          <p:spPr bwMode="auto">
            <a:xfrm>
              <a:off x="2592" y="2688"/>
              <a:ext cx="2352" cy="106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152" name="Rectangle 8"/>
            <p:cNvSpPr>
              <a:spLocks noChangeArrowheads="1"/>
            </p:cNvSpPr>
            <p:nvPr/>
          </p:nvSpPr>
          <p:spPr bwMode="auto">
            <a:xfrm>
              <a:off x="2640" y="2699"/>
              <a:ext cx="2448" cy="1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int main(void)</a:t>
              </a:r>
              <a:endParaRPr lang="en-US" sz="1700"/>
            </a:p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   Nerd   david;</a:t>
              </a:r>
            </a:p>
            <a:p>
              <a:pPr eaLnBrk="0" hangingPunct="0"/>
              <a:r>
                <a:rPr lang="en-US" sz="1700"/>
                <a:t>       ...</a:t>
              </a:r>
            </a:p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700"/>
            </a:p>
            <a:p>
              <a:pPr eaLnBrk="0" hangingPunct="0"/>
              <a:r>
                <a:rPr lang="en-US" sz="1700" b="1">
                  <a:latin typeface="Times New Roman"/>
                  <a:cs typeface="Courier New" pitchFamily="49" charset="0"/>
                </a:rPr>
                <a:t> </a:t>
              </a:r>
              <a:endParaRPr lang="en-US" sz="1700"/>
            </a:p>
          </p:txBody>
        </p:sp>
      </p:grpSp>
      <p:sp>
        <p:nvSpPr>
          <p:cNvPr id="134153" name="Text Box 9"/>
          <p:cNvSpPr txBox="1">
            <a:spLocks noChangeArrowheads="1"/>
          </p:cNvSpPr>
          <p:nvPr/>
        </p:nvSpPr>
        <p:spPr bwMode="auto">
          <a:xfrm>
            <a:off x="4905375" y="2484438"/>
            <a:ext cx="412432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But our </a:t>
            </a:r>
            <a:r>
              <a:rPr lang="en-US" sz="2200">
                <a:solidFill>
                  <a:schemeClr val="accent2"/>
                </a:solidFill>
              </a:rPr>
              <a:t>Nerd</a:t>
            </a:r>
            <a:r>
              <a:rPr lang="en-US" sz="2200"/>
              <a:t> contains a </a:t>
            </a:r>
            <a:r>
              <a:rPr lang="en-US" sz="2200">
                <a:solidFill>
                  <a:schemeClr val="accent2"/>
                </a:solidFill>
              </a:rPr>
              <a:t>Stomach</a:t>
            </a:r>
            <a:r>
              <a:rPr lang="en-US" sz="2200"/>
              <a:t>, so its constructor must be called too!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4889500" y="3689350"/>
            <a:ext cx="42751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So which constructor is called first? </a:t>
            </a:r>
            <a:r>
              <a:rPr lang="en-US" sz="2200">
                <a:solidFill>
                  <a:schemeClr val="accent2"/>
                </a:solidFill>
              </a:rPr>
              <a:t>Nerd</a:t>
            </a:r>
            <a:r>
              <a:rPr lang="en-US" sz="2200"/>
              <a:t>’s or </a:t>
            </a:r>
            <a:r>
              <a:rPr lang="en-US" sz="2200">
                <a:solidFill>
                  <a:schemeClr val="accent2"/>
                </a:solidFill>
              </a:rPr>
              <a:t>Stomach</a:t>
            </a:r>
            <a:r>
              <a:rPr lang="en-US" sz="2200"/>
              <a:t>’s?</a:t>
            </a:r>
          </a:p>
        </p:txBody>
      </p:sp>
      <p:sp>
        <p:nvSpPr>
          <p:cNvPr id="134170" name="Rectangle 26"/>
          <p:cNvSpPr>
            <a:spLocks noChangeArrowheads="1"/>
          </p:cNvSpPr>
          <p:nvPr/>
        </p:nvSpPr>
        <p:spPr bwMode="auto">
          <a:xfrm>
            <a:off x="354678" y="3695948"/>
            <a:ext cx="4250573" cy="1384995"/>
          </a:xfrm>
          <a:prstGeom prst="rect">
            <a:avLst/>
          </a:prstGeom>
          <a:solidFill>
            <a:srgbClr val="FFEEDD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square" anchor="ctr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2400" dirty="0"/>
          </a:p>
        </p:txBody>
      </p:sp>
      <p:sp>
        <p:nvSpPr>
          <p:cNvPr id="134171" name="Rectangle 27"/>
          <p:cNvSpPr>
            <a:spLocks noChangeArrowheads="1"/>
          </p:cNvSpPr>
          <p:nvPr/>
        </p:nvSpPr>
        <p:spPr bwMode="auto">
          <a:xfrm>
            <a:off x="383339" y="6107709"/>
            <a:ext cx="1752600" cy="307777"/>
          </a:xfrm>
          <a:prstGeom prst="rect">
            <a:avLst/>
          </a:prstGeom>
          <a:solidFill>
            <a:srgbClr val="FFEEDD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anchor="ctr">
            <a:spAutoFit/>
          </a:bodyPr>
          <a:lstStyle/>
          <a:p>
            <a:endParaRPr lang="en-US" sz="1400" dirty="0"/>
          </a:p>
        </p:txBody>
      </p:sp>
      <p:sp>
        <p:nvSpPr>
          <p:cNvPr id="134166" name="Rectangle 22"/>
          <p:cNvSpPr>
            <a:spLocks noGrp="1" noChangeArrowheads="1"/>
          </p:cNvSpPr>
          <p:nvPr>
            <p:ph type="title"/>
          </p:nvPr>
        </p:nvSpPr>
        <p:spPr>
          <a:xfrm>
            <a:off x="4648200" y="76200"/>
            <a:ext cx="4343400" cy="1143000"/>
          </a:xfrm>
          <a:noFill/>
          <a:ln/>
        </p:spPr>
        <p:txBody>
          <a:bodyPr/>
          <a:lstStyle/>
          <a:p>
            <a:r>
              <a:rPr lang="en-US" sz="4000"/>
              <a:t>Composition and Construction</a:t>
            </a:r>
          </a:p>
        </p:txBody>
      </p:sp>
      <p:sp>
        <p:nvSpPr>
          <p:cNvPr id="134167" name="Text Box 23"/>
          <p:cNvSpPr txBox="1">
            <a:spLocks noChangeArrowheads="1"/>
          </p:cNvSpPr>
          <p:nvPr/>
        </p:nvSpPr>
        <p:spPr bwMode="auto">
          <a:xfrm>
            <a:off x="152400" y="2922588"/>
            <a:ext cx="2618024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class Nerd</a:t>
            </a:r>
          </a:p>
          <a:p>
            <a:r>
              <a:rPr lang="en-US" sz="1200" b="1" dirty="0"/>
              <a:t>{</a:t>
            </a:r>
          </a:p>
          <a:p>
            <a:r>
              <a:rPr lang="en-US" sz="1800" dirty="0">
                <a:solidFill>
                  <a:srgbClr val="CC00FF"/>
                </a:solidFill>
              </a:rPr>
              <a:t>public:</a:t>
            </a:r>
          </a:p>
          <a:p>
            <a:r>
              <a:rPr lang="en-US" sz="1800" dirty="0"/>
              <a:t>   Nerd() 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{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thought</a:t>
            </a:r>
            <a:r>
              <a:rPr lang="en-US" sz="1800" dirty="0"/>
              <a:t>=“</a:t>
            </a:r>
            <a:r>
              <a:rPr lang="en-US" sz="1800" dirty="0" err="1"/>
              <a:t>Waaa</a:t>
            </a:r>
            <a:r>
              <a:rPr lang="en-US" sz="1800" dirty="0"/>
              <a:t>”; </a:t>
            </a:r>
            <a:endParaRPr lang="en-US" sz="1800" dirty="0" smtClean="0"/>
          </a:p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belly.eat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); </a:t>
            </a:r>
            <a:r>
              <a:rPr lang="en-US" sz="1800" dirty="0" smtClean="0">
                <a:solidFill>
                  <a:srgbClr val="FF0000"/>
                </a:solidFill>
              </a:rPr>
              <a:t/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   </a:t>
            </a:r>
            <a:r>
              <a:rPr lang="en-US" sz="1800" dirty="0" smtClean="0"/>
              <a:t>} </a:t>
            </a:r>
            <a:endParaRPr lang="en-US" sz="1800" dirty="0"/>
          </a:p>
          <a:p>
            <a:endParaRPr lang="en-US" sz="600" dirty="0"/>
          </a:p>
          <a:p>
            <a:r>
              <a:rPr lang="en-US" sz="1800" dirty="0" smtClean="0"/>
              <a:t>   …  </a:t>
            </a:r>
            <a:endParaRPr lang="en-US" sz="1800" dirty="0"/>
          </a:p>
          <a:p>
            <a:endParaRPr lang="en-US" sz="800" dirty="0"/>
          </a:p>
          <a:p>
            <a:r>
              <a:rPr lang="en-US" sz="1800" dirty="0">
                <a:solidFill>
                  <a:srgbClr val="CC00FF"/>
                </a:solidFill>
              </a:rPr>
              <a:t>private:</a:t>
            </a:r>
          </a:p>
          <a:p>
            <a:r>
              <a:rPr lang="en-US" sz="1800" dirty="0"/>
              <a:t>   string thought;</a:t>
            </a: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Stomach belly;</a:t>
            </a:r>
          </a:p>
          <a:p>
            <a:r>
              <a:rPr lang="en-US" sz="1200" b="1" dirty="0"/>
              <a:t>};</a:t>
            </a:r>
          </a:p>
        </p:txBody>
      </p:sp>
      <p:sp>
        <p:nvSpPr>
          <p:cNvPr id="134168" name="Line 24"/>
          <p:cNvSpPr>
            <a:spLocks noChangeShapeType="1"/>
          </p:cNvSpPr>
          <p:nvPr/>
        </p:nvSpPr>
        <p:spPr bwMode="auto">
          <a:xfrm>
            <a:off x="5367338" y="603408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9" name="AutoShape 25"/>
          <p:cNvSpPr>
            <a:spLocks noChangeArrowheads="1"/>
          </p:cNvSpPr>
          <p:nvPr/>
        </p:nvSpPr>
        <p:spPr bwMode="auto">
          <a:xfrm>
            <a:off x="2135939" y="4612058"/>
            <a:ext cx="2542593" cy="1935162"/>
          </a:xfrm>
          <a:prstGeom prst="wedgeRoundRectCallout">
            <a:avLst>
              <a:gd name="adj1" fmla="val -86008"/>
              <a:gd name="adj2" fmla="val -40669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Hint</a:t>
            </a:r>
            <a:r>
              <a:rPr lang="en-US" sz="1800" dirty="0"/>
              <a:t>: How can Nerd’s constructor use the belly variable if belly hasn’t been constructed? </a:t>
            </a:r>
          </a:p>
        </p:txBody>
      </p:sp>
      <p:sp>
        <p:nvSpPr>
          <p:cNvPr id="134172" name="Rectangle 28"/>
          <p:cNvSpPr>
            <a:spLocks noChangeArrowheads="1"/>
          </p:cNvSpPr>
          <p:nvPr/>
        </p:nvSpPr>
        <p:spPr bwMode="auto">
          <a:xfrm>
            <a:off x="470623" y="857926"/>
            <a:ext cx="2528887" cy="307777"/>
          </a:xfrm>
          <a:prstGeom prst="rect">
            <a:avLst/>
          </a:prstGeom>
          <a:solidFill>
            <a:srgbClr val="FFEEDD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anchor="ctr">
            <a:spAutoFit/>
          </a:bodyPr>
          <a:lstStyle/>
          <a:p>
            <a:endParaRPr lang="en-US" sz="1400" dirty="0"/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3942105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  </a:t>
            </a:r>
            <a:r>
              <a:rPr lang="en-US" sz="1800" dirty="0">
                <a:solidFill>
                  <a:srgbClr val="0000CC"/>
                </a:solidFill>
              </a:rPr>
              <a:t>Stomach() </a:t>
            </a:r>
            <a:r>
              <a:rPr lang="en-US" sz="1800" dirty="0" smtClean="0">
                <a:solidFill>
                  <a:srgbClr val="0000CC"/>
                </a:solidFill>
              </a:rPr>
              <a:t>  { </a:t>
            </a:r>
            <a:r>
              <a:rPr lang="en-US" sz="1800" dirty="0">
                <a:solidFill>
                  <a:srgbClr val="FF0000"/>
                </a:solidFill>
              </a:rPr>
              <a:t>gas 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</a:p>
          <a:p>
            <a:r>
              <a:rPr lang="en-US" sz="1800" dirty="0">
                <a:solidFill>
                  <a:srgbClr val="0000CC"/>
                </a:solidFill>
              </a:rPr>
              <a:t>   ~Stomach() </a:t>
            </a:r>
            <a:r>
              <a:rPr lang="en-US" sz="1800" dirty="0" smtClean="0">
                <a:solidFill>
                  <a:srgbClr val="0000CC"/>
                </a:solidFill>
              </a:rPr>
              <a:t>{ </a:t>
            </a:r>
            <a:r>
              <a:rPr lang="en-US" sz="1800" dirty="0" smtClean="0">
                <a:solidFill>
                  <a:srgbClr val="FF0000"/>
                </a:solidFill>
              </a:rPr>
              <a:t>while (gas-- &gt; 0)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                           </a:t>
            </a:r>
            <a:r>
              <a:rPr lang="en-US" sz="1800" dirty="0" err="1" smtClean="0">
                <a:solidFill>
                  <a:srgbClr val="FF0000"/>
                </a:solidFill>
              </a:rPr>
              <a:t>cout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&lt;&lt; </a:t>
            </a:r>
            <a:r>
              <a:rPr lang="en-US" sz="1800" dirty="0" smtClean="0">
                <a:solidFill>
                  <a:srgbClr val="FF0000"/>
                </a:solidFill>
              </a:rPr>
              <a:t>“</a:t>
            </a:r>
            <a:r>
              <a:rPr lang="en-US" sz="1800" dirty="0" err="1" smtClean="0">
                <a:solidFill>
                  <a:srgbClr val="FF0000"/>
                </a:solidFill>
              </a:rPr>
              <a:t>pffft</a:t>
            </a:r>
            <a:r>
              <a:rPr lang="en-US" sz="1800" dirty="0" smtClean="0">
                <a:solidFill>
                  <a:srgbClr val="FF0000"/>
                </a:solidFill>
              </a:rPr>
              <a:t>!”; </a:t>
            </a:r>
            <a:r>
              <a:rPr lang="en-US" sz="1800" dirty="0" smtClean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 smtClean="0">
                <a:solidFill>
                  <a:srgbClr val="000099"/>
                </a:solidFill>
              </a:rPr>
              <a:t>   </a:t>
            </a:r>
            <a:r>
              <a:rPr lang="en-US" sz="1900" dirty="0">
                <a:solidFill>
                  <a:srgbClr val="000099"/>
                </a:solidFill>
              </a:rPr>
              <a:t>void eat() </a:t>
            </a:r>
            <a:r>
              <a:rPr lang="en-US" sz="1900" dirty="0" smtClean="0">
                <a:solidFill>
                  <a:srgbClr val="000099"/>
                </a:solidFill>
              </a:rPr>
              <a:t> { </a:t>
            </a:r>
            <a:r>
              <a:rPr lang="en-US" sz="1900" dirty="0" smtClean="0">
                <a:solidFill>
                  <a:srgbClr val="FF3300"/>
                </a:solidFill>
              </a:rPr>
              <a:t>gas </a:t>
            </a:r>
            <a:r>
              <a:rPr lang="en-US" sz="1900" dirty="0">
                <a:solidFill>
                  <a:srgbClr val="FF3300"/>
                </a:solidFill>
              </a:rPr>
              <a:t>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 smtClean="0">
                <a:solidFill>
                  <a:srgbClr val="CC0099"/>
                </a:solidFill>
              </a:rPr>
              <a:t>private</a:t>
            </a:r>
            <a:r>
              <a:rPr lang="en-US" sz="1200" b="1" dirty="0">
                <a:solidFill>
                  <a:srgbClr val="CC0099"/>
                </a:solidFill>
              </a:rPr>
              <a:t>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gas;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3" grpId="0"/>
      <p:bldP spid="134154" grpId="0"/>
      <p:bldP spid="134170" grpId="0" animBg="1"/>
      <p:bldP spid="134171" grpId="0" animBg="1"/>
      <p:bldP spid="134168" grpId="0" animBg="1"/>
      <p:bldP spid="134169" grpId="0" animBg="1"/>
      <p:bldP spid="13417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0"/>
          <p:cNvSpPr>
            <a:spLocks noChangeArrowheads="1"/>
          </p:cNvSpPr>
          <p:nvPr/>
        </p:nvSpPr>
        <p:spPr bwMode="auto">
          <a:xfrm>
            <a:off x="187325" y="2922588"/>
            <a:ext cx="4537075" cy="37240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Rectangle 20"/>
          <p:cNvSpPr>
            <a:spLocks noChangeArrowheads="1"/>
          </p:cNvSpPr>
          <p:nvPr/>
        </p:nvSpPr>
        <p:spPr bwMode="auto">
          <a:xfrm>
            <a:off x="187325" y="152400"/>
            <a:ext cx="4537075" cy="267392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35214" name="Group 46"/>
          <p:cNvGrpSpPr>
            <a:grpSpLocks/>
          </p:cNvGrpSpPr>
          <p:nvPr/>
        </p:nvGrpSpPr>
        <p:grpSpPr bwMode="auto">
          <a:xfrm>
            <a:off x="5416550" y="3505200"/>
            <a:ext cx="3505200" cy="1752600"/>
            <a:chOff x="5140" y="2208"/>
            <a:chExt cx="2208" cy="1104"/>
          </a:xfrm>
        </p:grpSpPr>
        <p:sp>
          <p:nvSpPr>
            <p:cNvPr id="135180" name="Rectangle 12"/>
            <p:cNvSpPr>
              <a:spLocks noChangeArrowheads="1"/>
            </p:cNvSpPr>
            <p:nvPr/>
          </p:nvSpPr>
          <p:spPr bwMode="auto">
            <a:xfrm>
              <a:off x="5700" y="2256"/>
              <a:ext cx="1648" cy="105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81" name="Text Box 13"/>
            <p:cNvSpPr txBox="1">
              <a:spLocks noChangeArrowheads="1"/>
            </p:cNvSpPr>
            <p:nvPr/>
          </p:nvSpPr>
          <p:spPr bwMode="auto">
            <a:xfrm>
              <a:off x="5140" y="2208"/>
              <a:ext cx="6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400"/>
                <a:t>david </a:t>
              </a:r>
            </a:p>
          </p:txBody>
        </p:sp>
        <p:sp>
          <p:nvSpPr>
            <p:cNvPr id="135187" name="Rectangle 19"/>
            <p:cNvSpPr>
              <a:spLocks noChangeArrowheads="1"/>
            </p:cNvSpPr>
            <p:nvPr/>
          </p:nvSpPr>
          <p:spPr bwMode="auto">
            <a:xfrm>
              <a:off x="6656" y="2352"/>
              <a:ext cx="59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88" name="Text Box 20"/>
            <p:cNvSpPr txBox="1">
              <a:spLocks noChangeArrowheads="1"/>
            </p:cNvSpPr>
            <p:nvPr/>
          </p:nvSpPr>
          <p:spPr bwMode="auto">
            <a:xfrm>
              <a:off x="5684" y="2367"/>
              <a:ext cx="9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/>
                <a:t>   thought</a:t>
              </a:r>
            </a:p>
          </p:txBody>
        </p:sp>
      </p:grpSp>
      <p:sp>
        <p:nvSpPr>
          <p:cNvPr id="135215" name="Rectangle 47"/>
          <p:cNvSpPr>
            <a:spLocks noChangeArrowheads="1"/>
          </p:cNvSpPr>
          <p:nvPr/>
        </p:nvSpPr>
        <p:spPr bwMode="auto">
          <a:xfrm>
            <a:off x="5430982" y="3444875"/>
            <a:ext cx="3505200" cy="181292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5182" name="Group 14"/>
          <p:cNvGrpSpPr>
            <a:grpSpLocks/>
          </p:cNvGrpSpPr>
          <p:nvPr/>
        </p:nvGrpSpPr>
        <p:grpSpPr bwMode="auto">
          <a:xfrm>
            <a:off x="6602413" y="4224338"/>
            <a:ext cx="2205037" cy="957262"/>
            <a:chOff x="4227" y="2133"/>
            <a:chExt cx="1389" cy="603"/>
          </a:xfrm>
        </p:grpSpPr>
        <p:sp>
          <p:nvSpPr>
            <p:cNvPr id="135183" name="Rectangle 15"/>
            <p:cNvSpPr>
              <a:spLocks noChangeArrowheads="1"/>
            </p:cNvSpPr>
            <p:nvPr/>
          </p:nvSpPr>
          <p:spPr bwMode="auto">
            <a:xfrm>
              <a:off x="4760" y="2208"/>
              <a:ext cx="856" cy="528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84" name="Text Box 16"/>
            <p:cNvSpPr txBox="1">
              <a:spLocks noChangeArrowheads="1"/>
            </p:cNvSpPr>
            <p:nvPr/>
          </p:nvSpPr>
          <p:spPr bwMode="auto">
            <a:xfrm>
              <a:off x="4227" y="2133"/>
              <a:ext cx="13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/>
                <a:t>belly              </a:t>
              </a:r>
            </a:p>
          </p:txBody>
        </p:sp>
        <p:sp>
          <p:nvSpPr>
            <p:cNvPr id="135185" name="Rectangle 17"/>
            <p:cNvSpPr>
              <a:spLocks noChangeArrowheads="1"/>
            </p:cNvSpPr>
            <p:nvPr/>
          </p:nvSpPr>
          <p:spPr bwMode="auto">
            <a:xfrm>
              <a:off x="5184" y="2448"/>
              <a:ext cx="384" cy="19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86" name="Text Box 18"/>
            <p:cNvSpPr txBox="1">
              <a:spLocks noChangeArrowheads="1"/>
            </p:cNvSpPr>
            <p:nvPr/>
          </p:nvSpPr>
          <p:spPr bwMode="auto">
            <a:xfrm>
              <a:off x="4766" y="2436"/>
              <a:ext cx="5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/>
                <a:t>gas   </a:t>
              </a:r>
            </a:p>
          </p:txBody>
        </p:sp>
      </p:grpSp>
      <p:sp>
        <p:nvSpPr>
          <p:cNvPr id="135190" name="Text Box 22"/>
          <p:cNvSpPr txBox="1">
            <a:spLocks noChangeArrowheads="1"/>
          </p:cNvSpPr>
          <p:nvPr/>
        </p:nvSpPr>
        <p:spPr bwMode="auto">
          <a:xfrm>
            <a:off x="5029200" y="1768475"/>
            <a:ext cx="396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grpSp>
        <p:nvGrpSpPr>
          <p:cNvPr id="135191" name="Group 23"/>
          <p:cNvGrpSpPr>
            <a:grpSpLocks/>
          </p:cNvGrpSpPr>
          <p:nvPr/>
        </p:nvGrpSpPr>
        <p:grpSpPr bwMode="auto">
          <a:xfrm>
            <a:off x="5181600" y="5351463"/>
            <a:ext cx="3962400" cy="1658937"/>
            <a:chOff x="2592" y="2688"/>
            <a:chExt cx="2496" cy="1274"/>
          </a:xfrm>
        </p:grpSpPr>
        <p:sp>
          <p:nvSpPr>
            <p:cNvPr id="135192" name="Rectangle 24"/>
            <p:cNvSpPr>
              <a:spLocks noChangeArrowheads="1"/>
            </p:cNvSpPr>
            <p:nvPr/>
          </p:nvSpPr>
          <p:spPr bwMode="auto">
            <a:xfrm>
              <a:off x="2592" y="2688"/>
              <a:ext cx="2352" cy="106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93" name="Rectangle 25"/>
            <p:cNvSpPr>
              <a:spLocks noChangeArrowheads="1"/>
            </p:cNvSpPr>
            <p:nvPr/>
          </p:nvSpPr>
          <p:spPr bwMode="auto">
            <a:xfrm>
              <a:off x="2640" y="2699"/>
              <a:ext cx="2448" cy="1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int main(void)</a:t>
              </a:r>
              <a:endParaRPr lang="en-US" sz="1700"/>
            </a:p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   Nerd   david;</a:t>
              </a:r>
            </a:p>
            <a:p>
              <a:pPr eaLnBrk="0" hangingPunct="0"/>
              <a:r>
                <a:rPr lang="en-US" sz="1700"/>
                <a:t>       ...</a:t>
              </a:r>
            </a:p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700"/>
            </a:p>
            <a:p>
              <a:pPr eaLnBrk="0" hangingPunct="0"/>
              <a:r>
                <a:rPr lang="en-US" sz="1700" b="1">
                  <a:latin typeface="Times New Roman"/>
                  <a:cs typeface="Courier New" pitchFamily="49" charset="0"/>
                </a:rPr>
                <a:t> </a:t>
              </a:r>
              <a:endParaRPr lang="en-US" sz="1700"/>
            </a:p>
          </p:txBody>
        </p:sp>
      </p:grpSp>
      <p:sp>
        <p:nvSpPr>
          <p:cNvPr id="135194" name="Text Box 26"/>
          <p:cNvSpPr txBox="1">
            <a:spLocks noChangeArrowheads="1"/>
          </p:cNvSpPr>
          <p:nvPr/>
        </p:nvSpPr>
        <p:spPr bwMode="auto">
          <a:xfrm>
            <a:off x="4861557" y="1123917"/>
            <a:ext cx="41910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100" dirty="0"/>
              <a:t>C++ constructs the </a:t>
            </a:r>
            <a:br>
              <a:rPr lang="en-US" sz="2100" dirty="0"/>
            </a:br>
            <a:r>
              <a:rPr lang="en-US" sz="2100" dirty="0">
                <a:solidFill>
                  <a:srgbClr val="6600CC"/>
                </a:solidFill>
              </a:rPr>
              <a:t>contained class first</a:t>
            </a:r>
            <a:r>
              <a:rPr lang="en-US" sz="2100" dirty="0"/>
              <a:t>, </a:t>
            </a:r>
            <a:br>
              <a:rPr lang="en-US" sz="2100" dirty="0"/>
            </a:br>
            <a:r>
              <a:rPr lang="en-US" sz="2100" dirty="0"/>
              <a:t>and the </a:t>
            </a:r>
            <a:r>
              <a:rPr lang="en-US" sz="2100" dirty="0">
                <a:solidFill>
                  <a:srgbClr val="FF0000"/>
                </a:solidFill>
              </a:rPr>
              <a:t>outer class second</a:t>
            </a:r>
            <a:r>
              <a:rPr lang="en-US" sz="2100" dirty="0"/>
              <a:t>.</a:t>
            </a:r>
          </a:p>
        </p:txBody>
      </p:sp>
      <p:sp>
        <p:nvSpPr>
          <p:cNvPr id="135195" name="Text Box 27"/>
          <p:cNvSpPr txBox="1">
            <a:spLocks noChangeArrowheads="1"/>
          </p:cNvSpPr>
          <p:nvPr/>
        </p:nvSpPr>
        <p:spPr bwMode="auto">
          <a:xfrm>
            <a:off x="4844888" y="2418071"/>
            <a:ext cx="422433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100" dirty="0"/>
              <a:t>So </a:t>
            </a:r>
            <a:r>
              <a:rPr lang="en-US" sz="2100" dirty="0" smtClean="0">
                <a:solidFill>
                  <a:srgbClr val="0000CC"/>
                </a:solidFill>
              </a:rPr>
              <a:t>Stomach</a:t>
            </a:r>
            <a:r>
              <a:rPr lang="en-US" sz="2100" dirty="0" smtClean="0"/>
              <a:t> </a:t>
            </a:r>
            <a:r>
              <a:rPr lang="en-US" sz="2100" dirty="0"/>
              <a:t>is constructed </a:t>
            </a:r>
            <a:r>
              <a:rPr lang="en-US" sz="2100" dirty="0">
                <a:solidFill>
                  <a:srgbClr val="FF0000"/>
                </a:solidFill>
              </a:rPr>
              <a:t>first</a:t>
            </a:r>
            <a:r>
              <a:rPr lang="en-US" sz="2100" dirty="0"/>
              <a:t> and </a:t>
            </a:r>
            <a:r>
              <a:rPr lang="en-US" sz="2100" dirty="0" smtClean="0">
                <a:solidFill>
                  <a:schemeClr val="accent2"/>
                </a:solidFill>
              </a:rPr>
              <a:t>Nerd</a:t>
            </a:r>
            <a:r>
              <a:rPr lang="en-US" sz="2100" dirty="0" smtClean="0"/>
              <a:t> </a:t>
            </a:r>
            <a:r>
              <a:rPr lang="en-US" sz="2100" dirty="0"/>
              <a:t>is constructed after.</a:t>
            </a:r>
          </a:p>
        </p:txBody>
      </p:sp>
      <p:sp>
        <p:nvSpPr>
          <p:cNvPr id="135196" name="Line 28"/>
          <p:cNvSpPr>
            <a:spLocks noChangeShapeType="1"/>
          </p:cNvSpPr>
          <p:nvPr/>
        </p:nvSpPr>
        <p:spPr bwMode="auto">
          <a:xfrm>
            <a:off x="5391150" y="60483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7" name="Line 29"/>
          <p:cNvSpPr>
            <a:spLocks noChangeShapeType="1"/>
          </p:cNvSpPr>
          <p:nvPr/>
        </p:nvSpPr>
        <p:spPr bwMode="auto">
          <a:xfrm>
            <a:off x="182130" y="988002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8" name="Line 30"/>
          <p:cNvSpPr>
            <a:spLocks noChangeShapeType="1"/>
          </p:cNvSpPr>
          <p:nvPr/>
        </p:nvSpPr>
        <p:spPr bwMode="auto">
          <a:xfrm>
            <a:off x="1981200" y="692150"/>
            <a:ext cx="160338" cy="1889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2" name="Text Box 34"/>
          <p:cNvSpPr txBox="1">
            <a:spLocks noChangeArrowheads="1"/>
          </p:cNvSpPr>
          <p:nvPr/>
        </p:nvSpPr>
        <p:spPr bwMode="auto">
          <a:xfrm>
            <a:off x="8196263" y="46513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35203" name="Line 35"/>
          <p:cNvSpPr>
            <a:spLocks noChangeShapeType="1"/>
          </p:cNvSpPr>
          <p:nvPr/>
        </p:nvSpPr>
        <p:spPr bwMode="auto">
          <a:xfrm>
            <a:off x="76200" y="382428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7772400" y="3781425"/>
            <a:ext cx="1038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“Waaa”</a:t>
            </a:r>
          </a:p>
        </p:txBody>
      </p:sp>
      <p:sp>
        <p:nvSpPr>
          <p:cNvPr id="135206" name="Line 38"/>
          <p:cNvSpPr>
            <a:spLocks noChangeShapeType="1"/>
          </p:cNvSpPr>
          <p:nvPr/>
        </p:nvSpPr>
        <p:spPr bwMode="auto">
          <a:xfrm>
            <a:off x="488621" y="4650539"/>
            <a:ext cx="28263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8" name="Line 40"/>
          <p:cNvSpPr>
            <a:spLocks noChangeShapeType="1"/>
          </p:cNvSpPr>
          <p:nvPr/>
        </p:nvSpPr>
        <p:spPr bwMode="auto">
          <a:xfrm>
            <a:off x="162791" y="183919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13" name="Line 45"/>
          <p:cNvSpPr>
            <a:spLocks noChangeShapeType="1"/>
          </p:cNvSpPr>
          <p:nvPr/>
        </p:nvSpPr>
        <p:spPr bwMode="auto">
          <a:xfrm>
            <a:off x="5400675" y="63246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18" name="Line 50"/>
          <p:cNvSpPr>
            <a:spLocks noChangeShapeType="1"/>
          </p:cNvSpPr>
          <p:nvPr/>
        </p:nvSpPr>
        <p:spPr bwMode="auto">
          <a:xfrm>
            <a:off x="1846984" y="1561525"/>
            <a:ext cx="160338" cy="1889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24" name="Rectangle 56"/>
          <p:cNvSpPr>
            <a:spLocks noGrp="1" noChangeArrowheads="1"/>
          </p:cNvSpPr>
          <p:nvPr>
            <p:ph type="title"/>
          </p:nvPr>
        </p:nvSpPr>
        <p:spPr>
          <a:xfrm>
            <a:off x="4648200" y="-173190"/>
            <a:ext cx="4343400" cy="1143000"/>
          </a:xfrm>
          <a:noFill/>
          <a:ln/>
        </p:spPr>
        <p:txBody>
          <a:bodyPr/>
          <a:lstStyle/>
          <a:p>
            <a:r>
              <a:rPr lang="en-US" sz="2400"/>
              <a:t>Composition and Construction</a:t>
            </a:r>
          </a:p>
        </p:txBody>
      </p:sp>
      <p:grpSp>
        <p:nvGrpSpPr>
          <p:cNvPr id="135226" name="Group 58"/>
          <p:cNvGrpSpPr>
            <a:grpSpLocks/>
          </p:cNvGrpSpPr>
          <p:nvPr/>
        </p:nvGrpSpPr>
        <p:grpSpPr bwMode="auto">
          <a:xfrm>
            <a:off x="8201025" y="4633913"/>
            <a:ext cx="377825" cy="457200"/>
            <a:chOff x="2880" y="4100"/>
            <a:chExt cx="238" cy="271"/>
          </a:xfrm>
        </p:grpSpPr>
        <p:sp>
          <p:nvSpPr>
            <p:cNvPr id="135227" name="Rectangle 59"/>
            <p:cNvSpPr>
              <a:spLocks noChangeArrowheads="1"/>
            </p:cNvSpPr>
            <p:nvPr/>
          </p:nvSpPr>
          <p:spPr bwMode="auto">
            <a:xfrm>
              <a:off x="2880" y="4165"/>
              <a:ext cx="238" cy="155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228" name="Text Box 60"/>
            <p:cNvSpPr txBox="1">
              <a:spLocks noChangeArrowheads="1"/>
            </p:cNvSpPr>
            <p:nvPr/>
          </p:nvSpPr>
          <p:spPr bwMode="auto">
            <a:xfrm>
              <a:off x="2884" y="4100"/>
              <a:ext cx="23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40" name="Text Box 23"/>
          <p:cNvSpPr txBox="1">
            <a:spLocks noChangeArrowheads="1"/>
          </p:cNvSpPr>
          <p:nvPr/>
        </p:nvSpPr>
        <p:spPr bwMode="auto">
          <a:xfrm>
            <a:off x="152400" y="2922588"/>
            <a:ext cx="2618024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class Nerd</a:t>
            </a:r>
          </a:p>
          <a:p>
            <a:r>
              <a:rPr lang="en-US" sz="1200" b="1" dirty="0"/>
              <a:t>{</a:t>
            </a:r>
          </a:p>
          <a:p>
            <a:r>
              <a:rPr lang="en-US" sz="1800" dirty="0">
                <a:solidFill>
                  <a:srgbClr val="CC00FF"/>
                </a:solidFill>
              </a:rPr>
              <a:t>public:</a:t>
            </a:r>
          </a:p>
          <a:p>
            <a:r>
              <a:rPr lang="en-US" sz="1800" dirty="0"/>
              <a:t>   Nerd() 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{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thought</a:t>
            </a:r>
            <a:r>
              <a:rPr lang="en-US" sz="1800" dirty="0"/>
              <a:t>=“</a:t>
            </a:r>
            <a:r>
              <a:rPr lang="en-US" sz="1800" dirty="0" err="1"/>
              <a:t>Waaa</a:t>
            </a:r>
            <a:r>
              <a:rPr lang="en-US" sz="1800" dirty="0"/>
              <a:t>”; </a:t>
            </a:r>
            <a:endParaRPr lang="en-US" sz="1800" dirty="0" smtClean="0"/>
          </a:p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belly.eat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); </a:t>
            </a:r>
            <a:r>
              <a:rPr lang="en-US" sz="1800" dirty="0" smtClean="0">
                <a:solidFill>
                  <a:srgbClr val="FF0000"/>
                </a:solidFill>
              </a:rPr>
              <a:t/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   </a:t>
            </a:r>
            <a:r>
              <a:rPr lang="en-US" sz="1800" dirty="0" smtClean="0"/>
              <a:t>} </a:t>
            </a:r>
            <a:endParaRPr lang="en-US" sz="1800" dirty="0"/>
          </a:p>
          <a:p>
            <a:endParaRPr lang="en-US" sz="600" dirty="0"/>
          </a:p>
          <a:p>
            <a:r>
              <a:rPr lang="en-US" sz="1800" dirty="0" smtClean="0"/>
              <a:t>   …  </a:t>
            </a:r>
            <a:endParaRPr lang="en-US" sz="1800" dirty="0"/>
          </a:p>
          <a:p>
            <a:endParaRPr lang="en-US" sz="800" dirty="0"/>
          </a:p>
          <a:p>
            <a:r>
              <a:rPr lang="en-US" sz="1800" dirty="0">
                <a:solidFill>
                  <a:srgbClr val="CC00FF"/>
                </a:solidFill>
              </a:rPr>
              <a:t>private:</a:t>
            </a:r>
          </a:p>
          <a:p>
            <a:r>
              <a:rPr lang="en-US" sz="1800" dirty="0"/>
              <a:t>   string thought;</a:t>
            </a: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Stomach belly;</a:t>
            </a:r>
          </a:p>
          <a:p>
            <a:r>
              <a:rPr lang="en-US" sz="1200" b="1" dirty="0"/>
              <a:t>};</a:t>
            </a:r>
          </a:p>
        </p:txBody>
      </p:sp>
      <p:sp>
        <p:nvSpPr>
          <p:cNvPr id="135204" name="Line 36"/>
          <p:cNvSpPr>
            <a:spLocks noChangeShapeType="1"/>
          </p:cNvSpPr>
          <p:nvPr/>
        </p:nvSpPr>
        <p:spPr bwMode="auto">
          <a:xfrm>
            <a:off x="488621" y="4386348"/>
            <a:ext cx="28263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7" name="AutoShape 39"/>
          <p:cNvSpPr>
            <a:spLocks noChangeArrowheads="1"/>
          </p:cNvSpPr>
          <p:nvPr/>
        </p:nvSpPr>
        <p:spPr bwMode="auto">
          <a:xfrm>
            <a:off x="2455863" y="2787403"/>
            <a:ext cx="3849688" cy="1411782"/>
          </a:xfrm>
          <a:prstGeom prst="wedgeRoundRectCallout">
            <a:avLst>
              <a:gd name="adj1" fmla="val -60193"/>
              <a:gd name="adj2" fmla="val 8435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Since the Stomach was already constructed, our Nerd class can use it in its constructor!</a:t>
            </a: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3942105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  </a:t>
            </a:r>
            <a:r>
              <a:rPr lang="en-US" sz="1800" dirty="0">
                <a:solidFill>
                  <a:srgbClr val="0000CC"/>
                </a:solidFill>
              </a:rPr>
              <a:t>Stomach() </a:t>
            </a:r>
            <a:r>
              <a:rPr lang="en-US" sz="1800" dirty="0" smtClean="0">
                <a:solidFill>
                  <a:srgbClr val="0000CC"/>
                </a:solidFill>
              </a:rPr>
              <a:t>  { </a:t>
            </a:r>
            <a:r>
              <a:rPr lang="en-US" sz="1800" dirty="0">
                <a:solidFill>
                  <a:srgbClr val="FF0000"/>
                </a:solidFill>
              </a:rPr>
              <a:t>gas 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</a:p>
          <a:p>
            <a:r>
              <a:rPr lang="en-US" sz="1800" dirty="0">
                <a:solidFill>
                  <a:srgbClr val="0000CC"/>
                </a:solidFill>
              </a:rPr>
              <a:t>   ~Stomach() </a:t>
            </a:r>
            <a:r>
              <a:rPr lang="en-US" sz="1800" dirty="0" smtClean="0">
                <a:solidFill>
                  <a:srgbClr val="0000CC"/>
                </a:solidFill>
              </a:rPr>
              <a:t>{ </a:t>
            </a:r>
            <a:r>
              <a:rPr lang="en-US" sz="1800" dirty="0" smtClean="0">
                <a:solidFill>
                  <a:srgbClr val="FF0000"/>
                </a:solidFill>
              </a:rPr>
              <a:t>while (gas-- &gt; 0)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                           </a:t>
            </a:r>
            <a:r>
              <a:rPr lang="en-US" sz="1800" dirty="0" err="1" smtClean="0">
                <a:solidFill>
                  <a:srgbClr val="FF0000"/>
                </a:solidFill>
              </a:rPr>
              <a:t>cout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&lt;&lt; </a:t>
            </a:r>
            <a:r>
              <a:rPr lang="en-US" sz="1800" dirty="0" smtClean="0">
                <a:solidFill>
                  <a:srgbClr val="FF0000"/>
                </a:solidFill>
              </a:rPr>
              <a:t>“</a:t>
            </a:r>
            <a:r>
              <a:rPr lang="en-US" sz="1800" dirty="0" err="1" smtClean="0">
                <a:solidFill>
                  <a:srgbClr val="FF0000"/>
                </a:solidFill>
              </a:rPr>
              <a:t>pffft</a:t>
            </a:r>
            <a:r>
              <a:rPr lang="en-US" sz="1800" dirty="0" smtClean="0">
                <a:solidFill>
                  <a:srgbClr val="FF0000"/>
                </a:solidFill>
              </a:rPr>
              <a:t>!”; </a:t>
            </a:r>
            <a:r>
              <a:rPr lang="en-US" sz="1800" dirty="0" smtClean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 smtClean="0">
                <a:solidFill>
                  <a:srgbClr val="000099"/>
                </a:solidFill>
              </a:rPr>
              <a:t>   </a:t>
            </a:r>
            <a:r>
              <a:rPr lang="en-US" sz="1900" dirty="0">
                <a:solidFill>
                  <a:srgbClr val="000099"/>
                </a:solidFill>
              </a:rPr>
              <a:t>void eat() </a:t>
            </a:r>
            <a:r>
              <a:rPr lang="en-US" sz="1900" dirty="0" smtClean="0">
                <a:solidFill>
                  <a:srgbClr val="000099"/>
                </a:solidFill>
              </a:rPr>
              <a:t> { </a:t>
            </a:r>
            <a:r>
              <a:rPr lang="en-US" sz="1900" dirty="0" smtClean="0">
                <a:solidFill>
                  <a:srgbClr val="FF3300"/>
                </a:solidFill>
              </a:rPr>
              <a:t>gas </a:t>
            </a:r>
            <a:r>
              <a:rPr lang="en-US" sz="1900" dirty="0">
                <a:solidFill>
                  <a:srgbClr val="FF3300"/>
                </a:solidFill>
              </a:rPr>
              <a:t>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 smtClean="0">
                <a:solidFill>
                  <a:srgbClr val="CC0099"/>
                </a:solidFill>
              </a:rPr>
              <a:t>private</a:t>
            </a:r>
            <a:r>
              <a:rPr lang="en-US" sz="1200" b="1" dirty="0">
                <a:solidFill>
                  <a:srgbClr val="CC0099"/>
                </a:solidFill>
              </a:rPr>
              <a:t>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gas;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44" name="Rectangle 47"/>
          <p:cNvSpPr>
            <a:spLocks noChangeArrowheads="1"/>
          </p:cNvSpPr>
          <p:nvPr/>
        </p:nvSpPr>
        <p:spPr bwMode="auto">
          <a:xfrm>
            <a:off x="6470073" y="4225636"/>
            <a:ext cx="2371725" cy="1063481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5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5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5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5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5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5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35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5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3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15" grpId="0" animBg="1"/>
      <p:bldP spid="135215" grpId="1" animBg="1"/>
      <p:bldP spid="135190" grpId="0"/>
      <p:bldP spid="135194" grpId="0"/>
      <p:bldP spid="135195" grpId="0"/>
      <p:bldP spid="135196" grpId="0" animBg="1"/>
      <p:bldP spid="135196" grpId="1" animBg="1"/>
      <p:bldP spid="135197" grpId="0" animBg="1"/>
      <p:bldP spid="135197" grpId="1" animBg="1"/>
      <p:bldP spid="135198" grpId="0" animBg="1"/>
      <p:bldP spid="135198" grpId="1" animBg="1"/>
      <p:bldP spid="135202" grpId="0"/>
      <p:bldP spid="135203" grpId="0" animBg="1"/>
      <p:bldP spid="135203" grpId="1" animBg="1"/>
      <p:bldP spid="135205" grpId="0"/>
      <p:bldP spid="135206" grpId="0" animBg="1"/>
      <p:bldP spid="135206" grpId="1" animBg="1"/>
      <p:bldP spid="135208" grpId="0" animBg="1"/>
      <p:bldP spid="135208" grpId="1" animBg="1"/>
      <p:bldP spid="135213" grpId="0" animBg="1"/>
      <p:bldP spid="135213" grpId="1" animBg="1"/>
      <p:bldP spid="135218" grpId="0" animBg="1"/>
      <p:bldP spid="135218" grpId="1" animBg="1"/>
      <p:bldP spid="135204" grpId="0" animBg="1"/>
      <p:bldP spid="135204" grpId="1" animBg="1"/>
      <p:bldP spid="135207" grpId="0" animBg="1"/>
      <p:bldP spid="135207" grpId="1" animBg="1"/>
      <p:bldP spid="44" grpId="0" animBg="1"/>
      <p:bldP spid="4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76200" y="5715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Init(int PCs, bool usesMac)</a:t>
            </a:r>
            <a:endParaRPr lang="en-US" sz="120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int getNerdScore(void)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if(m_macUser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return(10 * m_numPCs);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latin typeface="Times New Roman"/>
                <a:cs typeface="Courier New" pitchFamily="49" charset="0"/>
              </a:rPr>
              <a:t> 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5314950" y="-1524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5048250" y="993775"/>
            <a:ext cx="39338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>
                <a:cs typeface="Courier New" pitchFamily="49" charset="0"/>
              </a:rPr>
              <a:t>Wouldn’t it be great if </a:t>
            </a:r>
            <a:r>
              <a:rPr lang="en-US" sz="2400">
                <a:solidFill>
                  <a:srgbClr val="6600CC"/>
                </a:solidFill>
                <a:cs typeface="Courier New" pitchFamily="49" charset="0"/>
              </a:rPr>
              <a:t>C++</a:t>
            </a:r>
            <a:r>
              <a:rPr lang="en-US" sz="2400">
                <a:cs typeface="Courier New" pitchFamily="49" charset="0"/>
              </a:rPr>
              <a:t> would </a:t>
            </a:r>
            <a:r>
              <a:rPr lang="en-US" sz="2400">
                <a:solidFill>
                  <a:srgbClr val="6600CC"/>
                </a:solidFill>
                <a:cs typeface="Courier New" pitchFamily="49" charset="0"/>
              </a:rPr>
              <a:t>guarantee</a:t>
            </a:r>
            <a:r>
              <a:rPr lang="en-US" sz="2400">
                <a:cs typeface="Courier New" pitchFamily="49" charset="0"/>
              </a:rPr>
              <a:t> that every time we </a:t>
            </a:r>
            <a:r>
              <a:rPr lang="en-US" sz="2400">
                <a:solidFill>
                  <a:srgbClr val="6600CC"/>
                </a:solidFill>
                <a:cs typeface="Courier New" pitchFamily="49" charset="0"/>
              </a:rPr>
              <a:t>create</a:t>
            </a:r>
            <a:r>
              <a:rPr lang="en-US" sz="2400">
                <a:cs typeface="Courier New" pitchFamily="49" charset="0"/>
              </a:rPr>
              <a:t> a new class </a:t>
            </a:r>
            <a:r>
              <a:rPr lang="en-US" sz="2400">
                <a:solidFill>
                  <a:srgbClr val="6600CC"/>
                </a:solidFill>
                <a:cs typeface="Courier New" pitchFamily="49" charset="0"/>
              </a:rPr>
              <a:t>variable</a:t>
            </a:r>
            <a:r>
              <a:rPr lang="en-US" sz="2400">
                <a:cs typeface="Courier New" pitchFamily="49" charset="0"/>
              </a:rPr>
              <a:t>, it’ll be </a:t>
            </a:r>
            <a:r>
              <a:rPr lang="en-US" sz="2400">
                <a:solidFill>
                  <a:srgbClr val="6600CC"/>
                </a:solidFill>
                <a:cs typeface="Courier New" pitchFamily="49" charset="0"/>
              </a:rPr>
              <a:t>auto-initialized</a:t>
            </a:r>
            <a:r>
              <a:rPr lang="en-US" sz="2400">
                <a:cs typeface="Courier New" pitchFamily="49" charset="0"/>
              </a:rPr>
              <a:t>?</a:t>
            </a:r>
            <a:endParaRPr lang="en-US" sz="2400"/>
          </a:p>
        </p:txBody>
      </p:sp>
      <p:sp>
        <p:nvSpPr>
          <p:cNvPr id="107568" name="Text Box 48"/>
          <p:cNvSpPr txBox="1">
            <a:spLocks noChangeArrowheads="1"/>
          </p:cNvSpPr>
          <p:nvPr/>
        </p:nvSpPr>
        <p:spPr bwMode="auto">
          <a:xfrm>
            <a:off x="5013325" y="3217863"/>
            <a:ext cx="40274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Well, as it turns out, that’s</a:t>
            </a:r>
            <a:br>
              <a:rPr lang="en-US" sz="2400"/>
            </a:br>
            <a:r>
              <a:rPr lang="en-US" sz="2400"/>
              <a:t>exactly what the </a:t>
            </a:r>
            <a:r>
              <a:rPr lang="en-US" sz="2400">
                <a:solidFill>
                  <a:srgbClr val="6600CC"/>
                </a:solidFill>
              </a:rPr>
              <a:t>C++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constructor</a:t>
            </a:r>
            <a:r>
              <a:rPr lang="en-US" sz="2400"/>
              <a:t> does!</a:t>
            </a:r>
          </a:p>
        </p:txBody>
      </p:sp>
      <p:sp>
        <p:nvSpPr>
          <p:cNvPr id="107569" name="Text Box 49"/>
          <p:cNvSpPr txBox="1">
            <a:spLocks noChangeArrowheads="1"/>
          </p:cNvSpPr>
          <p:nvPr/>
        </p:nvSpPr>
        <p:spPr bwMode="auto">
          <a:xfrm>
            <a:off x="4419600" y="48863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main()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  CSNerd david;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  <a:endParaRPr lang="en-US" sz="1800" b="1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  cout &lt;&lt; david.getNerdScore();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59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187325" y="2922588"/>
            <a:ext cx="4537075" cy="37240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9" name="Rectangle 20"/>
          <p:cNvSpPr>
            <a:spLocks noChangeArrowheads="1"/>
          </p:cNvSpPr>
          <p:nvPr/>
        </p:nvSpPr>
        <p:spPr bwMode="auto">
          <a:xfrm>
            <a:off x="187325" y="152400"/>
            <a:ext cx="4537075" cy="267392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152400" y="2922588"/>
            <a:ext cx="2555508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class Nerd</a:t>
            </a:r>
          </a:p>
          <a:p>
            <a:r>
              <a:rPr lang="en-US" sz="1200" b="1" dirty="0"/>
              <a:t>{</a:t>
            </a:r>
          </a:p>
          <a:p>
            <a:r>
              <a:rPr lang="en-US" sz="1800" dirty="0">
                <a:solidFill>
                  <a:srgbClr val="CC00FF"/>
                </a:solidFill>
              </a:rPr>
              <a:t>public:</a:t>
            </a:r>
          </a:p>
          <a:p>
            <a:r>
              <a:rPr lang="en-US" sz="1800" dirty="0"/>
              <a:t>   </a:t>
            </a:r>
            <a:r>
              <a:rPr lang="en-US" sz="1800" dirty="0" smtClean="0"/>
              <a:t>~Nerd</a:t>
            </a:r>
            <a:r>
              <a:rPr lang="en-US" sz="1800" dirty="0"/>
              <a:t>() 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{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thought=“Argh”;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belly.eat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); </a:t>
            </a:r>
            <a:r>
              <a:rPr lang="en-US" sz="1800" dirty="0" smtClean="0">
                <a:solidFill>
                  <a:srgbClr val="FF0000"/>
                </a:solidFill>
              </a:rPr>
              <a:t/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   </a:t>
            </a:r>
            <a:r>
              <a:rPr lang="en-US" sz="1800" dirty="0" smtClean="0"/>
              <a:t>} </a:t>
            </a:r>
            <a:endParaRPr lang="en-US" sz="1800" dirty="0"/>
          </a:p>
          <a:p>
            <a:endParaRPr lang="en-US" sz="600" dirty="0"/>
          </a:p>
          <a:p>
            <a:r>
              <a:rPr lang="en-US" sz="1800" dirty="0" smtClean="0"/>
              <a:t>   …  </a:t>
            </a:r>
            <a:endParaRPr lang="en-US" sz="1800" dirty="0"/>
          </a:p>
          <a:p>
            <a:endParaRPr lang="en-US" sz="800" dirty="0"/>
          </a:p>
          <a:p>
            <a:r>
              <a:rPr lang="en-US" sz="1800" dirty="0">
                <a:solidFill>
                  <a:srgbClr val="CC00FF"/>
                </a:solidFill>
              </a:rPr>
              <a:t>private:</a:t>
            </a:r>
          </a:p>
          <a:p>
            <a:r>
              <a:rPr lang="en-US" sz="1800" dirty="0"/>
              <a:t>   string thought;</a:t>
            </a: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Stomach belly;</a:t>
            </a:r>
          </a:p>
          <a:p>
            <a:r>
              <a:rPr lang="en-US" sz="1200" b="1" dirty="0"/>
              <a:t>};</a:t>
            </a:r>
          </a:p>
        </p:txBody>
      </p:sp>
      <p:sp>
        <p:nvSpPr>
          <p:cNvPr id="51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3942105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  </a:t>
            </a:r>
            <a:r>
              <a:rPr lang="en-US" sz="1800" dirty="0">
                <a:solidFill>
                  <a:srgbClr val="0000CC"/>
                </a:solidFill>
              </a:rPr>
              <a:t>Stomach() </a:t>
            </a:r>
            <a:r>
              <a:rPr lang="en-US" sz="1800" dirty="0" smtClean="0">
                <a:solidFill>
                  <a:srgbClr val="0000CC"/>
                </a:solidFill>
              </a:rPr>
              <a:t>  { </a:t>
            </a:r>
            <a:r>
              <a:rPr lang="en-US" sz="1800" dirty="0">
                <a:solidFill>
                  <a:srgbClr val="FF0000"/>
                </a:solidFill>
              </a:rPr>
              <a:t>gas 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</a:p>
          <a:p>
            <a:r>
              <a:rPr lang="en-US" sz="1800" dirty="0">
                <a:solidFill>
                  <a:srgbClr val="0000CC"/>
                </a:solidFill>
              </a:rPr>
              <a:t>   ~Stomach() </a:t>
            </a:r>
            <a:r>
              <a:rPr lang="en-US" sz="1800" dirty="0" smtClean="0">
                <a:solidFill>
                  <a:srgbClr val="0000CC"/>
                </a:solidFill>
              </a:rPr>
              <a:t>{ </a:t>
            </a:r>
            <a:r>
              <a:rPr lang="en-US" sz="1800" dirty="0" smtClean="0">
                <a:solidFill>
                  <a:srgbClr val="FF0000"/>
                </a:solidFill>
              </a:rPr>
              <a:t>while (gas-- &gt; 0)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                           </a:t>
            </a:r>
            <a:r>
              <a:rPr lang="en-US" sz="1800" dirty="0" err="1" smtClean="0">
                <a:solidFill>
                  <a:srgbClr val="FF0000"/>
                </a:solidFill>
              </a:rPr>
              <a:t>cout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&lt;&lt; </a:t>
            </a:r>
            <a:r>
              <a:rPr lang="en-US" sz="1800" dirty="0" smtClean="0">
                <a:solidFill>
                  <a:srgbClr val="FF0000"/>
                </a:solidFill>
              </a:rPr>
              <a:t>“</a:t>
            </a:r>
            <a:r>
              <a:rPr lang="en-US" sz="1800" dirty="0" err="1" smtClean="0">
                <a:solidFill>
                  <a:srgbClr val="FF0000"/>
                </a:solidFill>
              </a:rPr>
              <a:t>pffft</a:t>
            </a:r>
            <a:r>
              <a:rPr lang="en-US" sz="1800" dirty="0" smtClean="0">
                <a:solidFill>
                  <a:srgbClr val="FF0000"/>
                </a:solidFill>
              </a:rPr>
              <a:t>!”; </a:t>
            </a:r>
            <a:r>
              <a:rPr lang="en-US" sz="1800" dirty="0" smtClean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 smtClean="0">
                <a:solidFill>
                  <a:srgbClr val="000099"/>
                </a:solidFill>
              </a:rPr>
              <a:t>   </a:t>
            </a:r>
            <a:r>
              <a:rPr lang="en-US" sz="1900" dirty="0">
                <a:solidFill>
                  <a:srgbClr val="000099"/>
                </a:solidFill>
              </a:rPr>
              <a:t>void eat() </a:t>
            </a:r>
            <a:r>
              <a:rPr lang="en-US" sz="1900" dirty="0" smtClean="0">
                <a:solidFill>
                  <a:srgbClr val="000099"/>
                </a:solidFill>
              </a:rPr>
              <a:t> { </a:t>
            </a:r>
            <a:r>
              <a:rPr lang="en-US" sz="1900" dirty="0" smtClean="0">
                <a:solidFill>
                  <a:srgbClr val="FF3300"/>
                </a:solidFill>
              </a:rPr>
              <a:t>gas </a:t>
            </a:r>
            <a:r>
              <a:rPr lang="en-US" sz="1900" dirty="0">
                <a:solidFill>
                  <a:srgbClr val="FF3300"/>
                </a:solidFill>
              </a:rPr>
              <a:t>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 smtClean="0">
                <a:solidFill>
                  <a:srgbClr val="CC0099"/>
                </a:solidFill>
              </a:rPr>
              <a:t>private</a:t>
            </a:r>
            <a:r>
              <a:rPr lang="en-US" sz="1200" b="1" dirty="0">
                <a:solidFill>
                  <a:srgbClr val="CC0099"/>
                </a:solidFill>
              </a:rPr>
              <a:t>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gas;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36199" name="Rectangle 7"/>
          <p:cNvSpPr>
            <a:spLocks noChangeArrowheads="1"/>
          </p:cNvSpPr>
          <p:nvPr/>
        </p:nvSpPr>
        <p:spPr bwMode="auto">
          <a:xfrm>
            <a:off x="6284913" y="3581400"/>
            <a:ext cx="2616200" cy="1676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0" name="Text Box 8"/>
          <p:cNvSpPr txBox="1">
            <a:spLocks noChangeArrowheads="1"/>
          </p:cNvSpPr>
          <p:nvPr/>
        </p:nvSpPr>
        <p:spPr bwMode="auto">
          <a:xfrm>
            <a:off x="5410200" y="3505200"/>
            <a:ext cx="931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david</a:t>
            </a:r>
          </a:p>
        </p:txBody>
      </p:sp>
      <p:sp>
        <p:nvSpPr>
          <p:cNvPr id="136206" name="Rectangle 14"/>
          <p:cNvSpPr>
            <a:spLocks noChangeArrowheads="1"/>
          </p:cNvSpPr>
          <p:nvPr/>
        </p:nvSpPr>
        <p:spPr bwMode="auto">
          <a:xfrm>
            <a:off x="7802563" y="3733800"/>
            <a:ext cx="94615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7" name="Text Box 15"/>
          <p:cNvSpPr txBox="1">
            <a:spLocks noChangeArrowheads="1"/>
          </p:cNvSpPr>
          <p:nvPr/>
        </p:nvSpPr>
        <p:spPr bwMode="auto">
          <a:xfrm>
            <a:off x="6259513" y="3757613"/>
            <a:ext cx="15494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    thought</a:t>
            </a:r>
          </a:p>
        </p:txBody>
      </p:sp>
      <p:sp>
        <p:nvSpPr>
          <p:cNvPr id="136208" name="Text Box 16"/>
          <p:cNvSpPr txBox="1">
            <a:spLocks noChangeArrowheads="1"/>
          </p:cNvSpPr>
          <p:nvPr/>
        </p:nvSpPr>
        <p:spPr bwMode="auto">
          <a:xfrm>
            <a:off x="5029200" y="1768475"/>
            <a:ext cx="396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grpSp>
        <p:nvGrpSpPr>
          <p:cNvPr id="136209" name="Group 17"/>
          <p:cNvGrpSpPr>
            <a:grpSpLocks/>
          </p:cNvGrpSpPr>
          <p:nvPr/>
        </p:nvGrpSpPr>
        <p:grpSpPr bwMode="auto">
          <a:xfrm>
            <a:off x="5181600" y="5351463"/>
            <a:ext cx="3962400" cy="1658937"/>
            <a:chOff x="2592" y="2688"/>
            <a:chExt cx="2496" cy="1274"/>
          </a:xfrm>
        </p:grpSpPr>
        <p:sp>
          <p:nvSpPr>
            <p:cNvPr id="136210" name="Rectangle 18"/>
            <p:cNvSpPr>
              <a:spLocks noChangeArrowheads="1"/>
            </p:cNvSpPr>
            <p:nvPr/>
          </p:nvSpPr>
          <p:spPr bwMode="auto">
            <a:xfrm>
              <a:off x="2592" y="2688"/>
              <a:ext cx="2352" cy="106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11" name="Rectangle 19"/>
            <p:cNvSpPr>
              <a:spLocks noChangeArrowheads="1"/>
            </p:cNvSpPr>
            <p:nvPr/>
          </p:nvSpPr>
          <p:spPr bwMode="auto">
            <a:xfrm>
              <a:off x="2640" y="2699"/>
              <a:ext cx="2448" cy="1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int main(void)</a:t>
              </a:r>
              <a:endParaRPr lang="en-US" sz="1700"/>
            </a:p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   Nerd   david;</a:t>
              </a:r>
            </a:p>
            <a:p>
              <a:pPr eaLnBrk="0" hangingPunct="0"/>
              <a:r>
                <a:rPr lang="en-US" sz="1700"/>
                <a:t>       ...</a:t>
              </a:r>
            </a:p>
            <a:p>
              <a:pPr eaLnBrk="0" hangingPunct="0"/>
              <a:r>
                <a:rPr lang="en-US" sz="1700" b="1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700"/>
            </a:p>
            <a:p>
              <a:pPr eaLnBrk="0" hangingPunct="0"/>
              <a:r>
                <a:rPr lang="en-US" sz="1700" b="1">
                  <a:latin typeface="Times New Roman"/>
                  <a:cs typeface="Courier New" pitchFamily="49" charset="0"/>
                </a:rPr>
                <a:t> </a:t>
              </a:r>
              <a:endParaRPr lang="en-US" sz="1700"/>
            </a:p>
          </p:txBody>
        </p:sp>
      </p:grpSp>
      <p:sp>
        <p:nvSpPr>
          <p:cNvPr id="136212" name="Text Box 20"/>
          <p:cNvSpPr txBox="1">
            <a:spLocks noChangeArrowheads="1"/>
          </p:cNvSpPr>
          <p:nvPr/>
        </p:nvSpPr>
        <p:spPr bwMode="auto">
          <a:xfrm>
            <a:off x="4833852" y="836493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Now what happens when our </a:t>
            </a:r>
            <a:r>
              <a:rPr lang="en-US" dirty="0">
                <a:solidFill>
                  <a:schemeClr val="accent2"/>
                </a:solidFill>
              </a:rPr>
              <a:t>Nerd</a:t>
            </a:r>
            <a:r>
              <a:rPr lang="en-US" dirty="0"/>
              <a:t> is destructed?</a:t>
            </a:r>
          </a:p>
        </p:txBody>
      </p:sp>
      <p:sp>
        <p:nvSpPr>
          <p:cNvPr id="136213" name="Text Box 21"/>
          <p:cNvSpPr txBox="1">
            <a:spLocks noChangeArrowheads="1"/>
          </p:cNvSpPr>
          <p:nvPr/>
        </p:nvSpPr>
        <p:spPr bwMode="auto">
          <a:xfrm>
            <a:off x="4605252" y="1762554"/>
            <a:ext cx="44196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Destruction happens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reverse order</a:t>
            </a:r>
            <a:r>
              <a:rPr lang="en-US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050" dirty="0"/>
          </a:p>
          <a:p>
            <a:pPr algn="ctr"/>
            <a:r>
              <a:rPr lang="en-US" dirty="0" smtClean="0"/>
              <a:t>The </a:t>
            </a:r>
            <a:r>
              <a:rPr lang="en-US" dirty="0">
                <a:solidFill>
                  <a:srgbClr val="006666"/>
                </a:solidFill>
              </a:rPr>
              <a:t>outside</a:t>
            </a:r>
            <a:r>
              <a:rPr lang="en-US" dirty="0"/>
              <a:t> destructor </a:t>
            </a:r>
            <a:r>
              <a:rPr lang="en-US" dirty="0" smtClean="0"/>
              <a:t>runs </a:t>
            </a:r>
            <a:r>
              <a:rPr lang="en-US" dirty="0">
                <a:solidFill>
                  <a:srgbClr val="006666"/>
                </a:solidFill>
              </a:rPr>
              <a:t>first</a:t>
            </a:r>
            <a:r>
              <a:rPr lang="en-US" dirty="0"/>
              <a:t>,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inner </a:t>
            </a:r>
            <a:r>
              <a:rPr lang="en-US" dirty="0" smtClean="0"/>
              <a:t>destructor </a:t>
            </a:r>
            <a:r>
              <a:rPr lang="en-US" dirty="0"/>
              <a:t>runs </a:t>
            </a:r>
            <a:r>
              <a:rPr lang="en-US" dirty="0">
                <a:solidFill>
                  <a:srgbClr val="6600CC"/>
                </a:solidFill>
              </a:rPr>
              <a:t>second</a:t>
            </a:r>
            <a:r>
              <a:rPr lang="en-US" dirty="0"/>
              <a:t>.</a:t>
            </a:r>
          </a:p>
        </p:txBody>
      </p:sp>
      <p:sp>
        <p:nvSpPr>
          <p:cNvPr id="136220" name="Text Box 28"/>
          <p:cNvSpPr txBox="1">
            <a:spLocks noChangeArrowheads="1"/>
          </p:cNvSpPr>
          <p:nvPr/>
        </p:nvSpPr>
        <p:spPr bwMode="auto">
          <a:xfrm>
            <a:off x="7710488" y="3757613"/>
            <a:ext cx="11223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“Waaa”</a:t>
            </a:r>
          </a:p>
        </p:txBody>
      </p:sp>
      <p:sp>
        <p:nvSpPr>
          <p:cNvPr id="136228" name="Line 36"/>
          <p:cNvSpPr>
            <a:spLocks noChangeShapeType="1"/>
          </p:cNvSpPr>
          <p:nvPr/>
        </p:nvSpPr>
        <p:spPr bwMode="auto">
          <a:xfrm>
            <a:off x="5043488" y="65817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29" name="Line 37"/>
          <p:cNvSpPr>
            <a:spLocks noChangeShapeType="1"/>
          </p:cNvSpPr>
          <p:nvPr/>
        </p:nvSpPr>
        <p:spPr bwMode="auto">
          <a:xfrm>
            <a:off x="90054" y="3837706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30" name="Line 38"/>
          <p:cNvSpPr>
            <a:spLocks noChangeShapeType="1"/>
          </p:cNvSpPr>
          <p:nvPr/>
        </p:nvSpPr>
        <p:spPr bwMode="auto">
          <a:xfrm>
            <a:off x="494607" y="4400043"/>
            <a:ext cx="29051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31" name="Line 39"/>
          <p:cNvSpPr>
            <a:spLocks noChangeShapeType="1"/>
          </p:cNvSpPr>
          <p:nvPr/>
        </p:nvSpPr>
        <p:spPr bwMode="auto">
          <a:xfrm>
            <a:off x="138113" y="12954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37" name="Line 45"/>
          <p:cNvSpPr>
            <a:spLocks noChangeShapeType="1"/>
          </p:cNvSpPr>
          <p:nvPr/>
        </p:nvSpPr>
        <p:spPr bwMode="auto">
          <a:xfrm>
            <a:off x="3030682" y="894821"/>
            <a:ext cx="100013" cy="2952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39" name="Text Box 47"/>
          <p:cNvSpPr txBox="1">
            <a:spLocks noChangeArrowheads="1"/>
          </p:cNvSpPr>
          <p:nvPr/>
        </p:nvSpPr>
        <p:spPr bwMode="auto">
          <a:xfrm>
            <a:off x="7710488" y="3733800"/>
            <a:ext cx="1131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“Argh”</a:t>
            </a:r>
          </a:p>
        </p:txBody>
      </p:sp>
      <p:sp>
        <p:nvSpPr>
          <p:cNvPr id="136249" name="Line 57"/>
          <p:cNvSpPr>
            <a:spLocks noChangeShapeType="1"/>
          </p:cNvSpPr>
          <p:nvPr/>
        </p:nvSpPr>
        <p:spPr bwMode="auto">
          <a:xfrm>
            <a:off x="498547" y="4660091"/>
            <a:ext cx="29094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50" name="Line 58"/>
          <p:cNvSpPr>
            <a:spLocks noChangeShapeType="1"/>
          </p:cNvSpPr>
          <p:nvPr/>
        </p:nvSpPr>
        <p:spPr bwMode="auto">
          <a:xfrm>
            <a:off x="152400" y="183919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53" name="Line 61"/>
          <p:cNvSpPr>
            <a:spLocks noChangeShapeType="1"/>
          </p:cNvSpPr>
          <p:nvPr/>
        </p:nvSpPr>
        <p:spPr bwMode="auto">
          <a:xfrm>
            <a:off x="1865818" y="1432645"/>
            <a:ext cx="100012" cy="2952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55" name="Line 63"/>
          <p:cNvSpPr>
            <a:spLocks noChangeShapeType="1"/>
          </p:cNvSpPr>
          <p:nvPr/>
        </p:nvSpPr>
        <p:spPr bwMode="auto">
          <a:xfrm>
            <a:off x="124979" y="4939431"/>
            <a:ext cx="30480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57" name="Line 65"/>
          <p:cNvSpPr>
            <a:spLocks noChangeShapeType="1"/>
          </p:cNvSpPr>
          <p:nvPr/>
        </p:nvSpPr>
        <p:spPr bwMode="auto">
          <a:xfrm>
            <a:off x="3859656" y="1163074"/>
            <a:ext cx="122014" cy="24831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33" name="Rectangle 41"/>
          <p:cNvSpPr>
            <a:spLocks noChangeArrowheads="1"/>
          </p:cNvSpPr>
          <p:nvPr/>
        </p:nvSpPr>
        <p:spPr bwMode="auto">
          <a:xfrm>
            <a:off x="5486400" y="3505200"/>
            <a:ext cx="3505200" cy="1812925"/>
          </a:xfrm>
          <a:prstGeom prst="rect">
            <a:avLst/>
          </a:prstGeom>
          <a:solidFill>
            <a:schemeClr val="bg1">
              <a:alpha val="84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6201" name="Group 9"/>
          <p:cNvGrpSpPr>
            <a:grpSpLocks/>
          </p:cNvGrpSpPr>
          <p:nvPr/>
        </p:nvGrpSpPr>
        <p:grpSpPr bwMode="auto">
          <a:xfrm>
            <a:off x="6465888" y="4224338"/>
            <a:ext cx="2397125" cy="957262"/>
            <a:chOff x="4142" y="2133"/>
            <a:chExt cx="1510" cy="603"/>
          </a:xfrm>
        </p:grpSpPr>
        <p:sp>
          <p:nvSpPr>
            <p:cNvPr id="136202" name="Rectangle 10"/>
            <p:cNvSpPr>
              <a:spLocks noChangeArrowheads="1"/>
            </p:cNvSpPr>
            <p:nvPr/>
          </p:nvSpPr>
          <p:spPr bwMode="auto">
            <a:xfrm>
              <a:off x="4760" y="2208"/>
              <a:ext cx="856" cy="528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03" name="Text Box 11"/>
            <p:cNvSpPr txBox="1">
              <a:spLocks noChangeArrowheads="1"/>
            </p:cNvSpPr>
            <p:nvPr/>
          </p:nvSpPr>
          <p:spPr bwMode="auto">
            <a:xfrm>
              <a:off x="4142" y="2133"/>
              <a:ext cx="15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/>
                <a:t>belly                 </a:t>
              </a:r>
            </a:p>
          </p:txBody>
        </p:sp>
        <p:sp>
          <p:nvSpPr>
            <p:cNvPr id="136204" name="Rectangle 12"/>
            <p:cNvSpPr>
              <a:spLocks noChangeArrowheads="1"/>
            </p:cNvSpPr>
            <p:nvPr/>
          </p:nvSpPr>
          <p:spPr bwMode="auto">
            <a:xfrm>
              <a:off x="5184" y="2448"/>
              <a:ext cx="384" cy="19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05" name="Text Box 13"/>
            <p:cNvSpPr txBox="1">
              <a:spLocks noChangeArrowheads="1"/>
            </p:cNvSpPr>
            <p:nvPr/>
          </p:nvSpPr>
          <p:spPr bwMode="auto">
            <a:xfrm>
              <a:off x="4854" y="2406"/>
              <a:ext cx="4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200"/>
                <a:t>gas </a:t>
              </a:r>
              <a:r>
                <a:rPr lang="en-US" sz="2400"/>
                <a:t> </a:t>
              </a:r>
            </a:p>
          </p:txBody>
        </p:sp>
      </p:grpSp>
      <p:sp>
        <p:nvSpPr>
          <p:cNvPr id="136217" name="Text Box 25"/>
          <p:cNvSpPr txBox="1">
            <a:spLocks noChangeArrowheads="1"/>
          </p:cNvSpPr>
          <p:nvPr/>
        </p:nvSpPr>
        <p:spPr bwMode="auto">
          <a:xfrm>
            <a:off x="8196263" y="46513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0</a:t>
            </a:r>
          </a:p>
        </p:txBody>
      </p:sp>
      <p:grpSp>
        <p:nvGrpSpPr>
          <p:cNvPr id="136225" name="Group 33"/>
          <p:cNvGrpSpPr>
            <a:grpSpLocks/>
          </p:cNvGrpSpPr>
          <p:nvPr/>
        </p:nvGrpSpPr>
        <p:grpSpPr bwMode="auto">
          <a:xfrm>
            <a:off x="8196263" y="4643057"/>
            <a:ext cx="377825" cy="457200"/>
            <a:chOff x="2880" y="4100"/>
            <a:chExt cx="238" cy="271"/>
          </a:xfrm>
        </p:grpSpPr>
        <p:sp>
          <p:nvSpPr>
            <p:cNvPr id="136226" name="Rectangle 34"/>
            <p:cNvSpPr>
              <a:spLocks noChangeArrowheads="1"/>
            </p:cNvSpPr>
            <p:nvPr/>
          </p:nvSpPr>
          <p:spPr bwMode="auto">
            <a:xfrm>
              <a:off x="2880" y="4165"/>
              <a:ext cx="238" cy="155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27" name="Text Box 35"/>
            <p:cNvSpPr txBox="1">
              <a:spLocks noChangeArrowheads="1"/>
            </p:cNvSpPr>
            <p:nvPr/>
          </p:nvSpPr>
          <p:spPr bwMode="auto">
            <a:xfrm>
              <a:off x="2884" y="4100"/>
              <a:ext cx="23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136234" name="Rectangle 42"/>
          <p:cNvSpPr>
            <a:spLocks noChangeArrowheads="1"/>
          </p:cNvSpPr>
          <p:nvPr/>
        </p:nvSpPr>
        <p:spPr bwMode="auto">
          <a:xfrm>
            <a:off x="5943600" y="4191000"/>
            <a:ext cx="2967038" cy="110172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56"/>
          <p:cNvSpPr>
            <a:spLocks noGrp="1" noChangeArrowheads="1"/>
          </p:cNvSpPr>
          <p:nvPr>
            <p:ph type="title"/>
          </p:nvPr>
        </p:nvSpPr>
        <p:spPr>
          <a:xfrm>
            <a:off x="4648200" y="-173190"/>
            <a:ext cx="4343400" cy="1143000"/>
          </a:xfrm>
          <a:noFill/>
          <a:ln/>
        </p:spPr>
        <p:txBody>
          <a:bodyPr/>
          <a:lstStyle/>
          <a:p>
            <a:r>
              <a:rPr lang="en-US" sz="2400"/>
              <a:t>Composition and Construction</a:t>
            </a:r>
          </a:p>
        </p:txBody>
      </p:sp>
      <p:sp>
        <p:nvSpPr>
          <p:cNvPr id="46" name="AutoShape 62"/>
          <p:cNvSpPr>
            <a:spLocks noChangeArrowheads="1"/>
          </p:cNvSpPr>
          <p:nvPr/>
        </p:nvSpPr>
        <p:spPr bwMode="auto">
          <a:xfrm>
            <a:off x="2081213" y="4531243"/>
            <a:ext cx="4003149" cy="1221164"/>
          </a:xfrm>
          <a:prstGeom prst="wedgeRoundRectCallout">
            <a:avLst>
              <a:gd name="adj1" fmla="val -87731"/>
              <a:gd name="adj2" fmla="val -1575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Now that our outer (Nerd) destructor has finished, our outer object disappears!</a:t>
            </a:r>
            <a:endParaRPr lang="en-US" dirty="0"/>
          </a:p>
        </p:txBody>
      </p:sp>
      <p:sp>
        <p:nvSpPr>
          <p:cNvPr id="136254" name="AutoShape 62"/>
          <p:cNvSpPr>
            <a:spLocks noChangeArrowheads="1"/>
          </p:cNvSpPr>
          <p:nvPr/>
        </p:nvSpPr>
        <p:spPr bwMode="auto">
          <a:xfrm>
            <a:off x="2223106" y="2660650"/>
            <a:ext cx="4591946" cy="1530350"/>
          </a:xfrm>
          <a:prstGeom prst="wedgeRoundRectCallout">
            <a:avLst>
              <a:gd name="adj1" fmla="val -53941"/>
              <a:gd name="adj2" fmla="val 82015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Since the Stomach has not been destructed yet, it can still be used by Nerd</a:t>
            </a:r>
            <a:r>
              <a:rPr lang="en-US" dirty="0" smtClean="0"/>
              <a:t>!</a:t>
            </a:r>
            <a:br>
              <a:rPr lang="en-US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dirty="0" smtClean="0"/>
              <a:t>Let’s eat a last meal before we die!</a:t>
            </a:r>
            <a:endParaRPr lang="en-US" dirty="0"/>
          </a:p>
        </p:txBody>
      </p:sp>
      <p:sp>
        <p:nvSpPr>
          <p:cNvPr id="45" name="AutoShape 62"/>
          <p:cNvSpPr>
            <a:spLocks noChangeArrowheads="1"/>
          </p:cNvSpPr>
          <p:nvPr/>
        </p:nvSpPr>
        <p:spPr bwMode="auto">
          <a:xfrm>
            <a:off x="2081213" y="5013385"/>
            <a:ext cx="4003149" cy="938532"/>
          </a:xfrm>
          <a:prstGeom prst="wedgeRoundRectCallout">
            <a:avLst>
              <a:gd name="adj1" fmla="val -88458"/>
              <a:gd name="adj2" fmla="val -57765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Only then do we run our inner (Stomach) destructor.</a:t>
            </a:r>
            <a:endParaRPr lang="en-US" dirty="0"/>
          </a:p>
        </p:txBody>
      </p:sp>
      <p:sp>
        <p:nvSpPr>
          <p:cNvPr id="47" name="AutoShape 62"/>
          <p:cNvSpPr>
            <a:spLocks noChangeArrowheads="1"/>
          </p:cNvSpPr>
          <p:nvPr/>
        </p:nvSpPr>
        <p:spPr bwMode="auto">
          <a:xfrm>
            <a:off x="4902726" y="280667"/>
            <a:ext cx="4003149" cy="1471495"/>
          </a:xfrm>
          <a:prstGeom prst="wedgeRoundRectCallout">
            <a:avLst>
              <a:gd name="adj1" fmla="val -70755"/>
              <a:gd name="adj2" fmla="val 34989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And when we finish running the inner destructor, </a:t>
            </a:r>
            <a:br>
              <a:rPr lang="en-US" dirty="0" smtClean="0"/>
            </a:br>
            <a:r>
              <a:rPr lang="en-US" dirty="0" smtClean="0"/>
              <a:t>our inner (Stomach) object disappears </a:t>
            </a:r>
            <a:r>
              <a:rPr lang="en-US" smtClean="0"/>
              <a:t>as well!</a:t>
            </a:r>
            <a:endParaRPr lang="en-US" dirty="0"/>
          </a:p>
        </p:txBody>
      </p:sp>
      <p:sp>
        <p:nvSpPr>
          <p:cNvPr id="52" name="Line 45"/>
          <p:cNvSpPr>
            <a:spLocks noChangeShapeType="1"/>
          </p:cNvSpPr>
          <p:nvPr/>
        </p:nvSpPr>
        <p:spPr bwMode="auto">
          <a:xfrm>
            <a:off x="1896150" y="1574591"/>
            <a:ext cx="23506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89094" y="6264862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6600CC"/>
                </a:solidFill>
              </a:rPr>
              <a:t>Pffft</a:t>
            </a:r>
            <a:r>
              <a:rPr lang="en-US" dirty="0" smtClean="0">
                <a:solidFill>
                  <a:srgbClr val="6600CC"/>
                </a:solidFill>
              </a:rPr>
              <a:t>!</a:t>
            </a:r>
            <a:endParaRPr lang="en-US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6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6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6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6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6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6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6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6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250"/>
                                        <p:tgtEl>
                                          <p:spTgt spid="136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36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36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6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36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36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08" grpId="0"/>
      <p:bldP spid="136212" grpId="0"/>
      <p:bldP spid="136213" grpId="0" build="p"/>
      <p:bldP spid="136220" grpId="0"/>
      <p:bldP spid="136228" grpId="0" animBg="1"/>
      <p:bldP spid="136229" grpId="0" animBg="1"/>
      <p:bldP spid="136229" grpId="1" animBg="1"/>
      <p:bldP spid="136230" grpId="0" animBg="1"/>
      <p:bldP spid="136230" grpId="1" animBg="1"/>
      <p:bldP spid="136231" grpId="0" animBg="1"/>
      <p:bldP spid="136231" grpId="1" animBg="1"/>
      <p:bldP spid="136237" grpId="0" animBg="1"/>
      <p:bldP spid="136237" grpId="1" animBg="1"/>
      <p:bldP spid="136239" grpId="0"/>
      <p:bldP spid="136249" grpId="0" animBg="1"/>
      <p:bldP spid="136249" grpId="1" animBg="1"/>
      <p:bldP spid="136250" grpId="0" animBg="1"/>
      <p:bldP spid="136250" grpId="1" animBg="1"/>
      <p:bldP spid="136253" grpId="0" animBg="1"/>
      <p:bldP spid="136253" grpId="1" animBg="1"/>
      <p:bldP spid="136255" grpId="0" animBg="1"/>
      <p:bldP spid="136255" grpId="1" animBg="1"/>
      <p:bldP spid="136257" grpId="0" animBg="1"/>
      <p:bldP spid="136257" grpId="1" animBg="1"/>
      <p:bldP spid="136233" grpId="0" animBg="1"/>
      <p:bldP spid="136234" grpId="0" animBg="1"/>
      <p:bldP spid="46" grpId="0" animBg="1"/>
      <p:bldP spid="46" grpId="1" animBg="1"/>
      <p:bldP spid="136254" grpId="0" animBg="1"/>
      <p:bldP spid="136254" grpId="1" animBg="1"/>
      <p:bldP spid="45" grpId="0" animBg="1"/>
      <p:bldP spid="45" grpId="1" animBg="1"/>
      <p:bldP spid="47" grpId="0" animBg="1"/>
      <p:bldP spid="47" grpId="1" animBg="1"/>
      <p:bldP spid="52" grpId="0" animBg="1"/>
      <p:bldP spid="52" grpId="1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3" name="Picture 3" descr="C:\Users\Carey Nachenberg\AppData\Local\Microsoft\Windows\Temporary Internet Files\Content.IE5\FWOQ106F\MC900389226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24" y="1417638"/>
            <a:ext cx="2593467" cy="49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smtClean="0"/>
              <a:t>Composition</a:t>
            </a:r>
            <a:endParaRPr lang="en-US" dirty="0"/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41763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Ok, so that’s pretty simple…</a:t>
            </a:r>
            <a:endParaRPr lang="en-US" sz="24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2466150"/>
            <a:ext cx="585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On </a:t>
            </a:r>
            <a:r>
              <a:rPr lang="en-US" sz="2400" dirty="0" smtClean="0">
                <a:solidFill>
                  <a:srgbClr val="FF0000"/>
                </a:solidFill>
              </a:rPr>
              <a:t>construction</a:t>
            </a:r>
            <a:r>
              <a:rPr lang="en-US" sz="2400" dirty="0" smtClean="0"/>
              <a:t>, you </a:t>
            </a:r>
            <a:r>
              <a:rPr lang="en-US" sz="2400" dirty="0" smtClean="0">
                <a:solidFill>
                  <a:srgbClr val="6600CC"/>
                </a:solidFill>
              </a:rPr>
              <a:t>construct</a:t>
            </a:r>
            <a:r>
              <a:rPr lang="en-US" sz="2400" dirty="0" smtClean="0"/>
              <a:t> the </a:t>
            </a:r>
            <a:r>
              <a:rPr lang="en-US" sz="2400" dirty="0" smtClean="0">
                <a:solidFill>
                  <a:srgbClr val="6600CC"/>
                </a:solidFill>
              </a:rPr>
              <a:t>inner class first</a:t>
            </a:r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33400" y="4657662"/>
            <a:ext cx="585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On </a:t>
            </a:r>
            <a:r>
              <a:rPr lang="en-US" sz="2400" dirty="0" smtClean="0">
                <a:solidFill>
                  <a:srgbClr val="FF0000"/>
                </a:solidFill>
              </a:rPr>
              <a:t>destruction</a:t>
            </a:r>
            <a:r>
              <a:rPr lang="en-US" sz="2400" dirty="0" smtClean="0"/>
              <a:t>, you </a:t>
            </a:r>
            <a:r>
              <a:rPr lang="en-US" sz="2400" dirty="0" smtClean="0">
                <a:solidFill>
                  <a:srgbClr val="6600CC"/>
                </a:solidFill>
              </a:rPr>
              <a:t>destruct</a:t>
            </a:r>
            <a:r>
              <a:rPr lang="en-US" sz="2400" dirty="0" smtClean="0"/>
              <a:t> the </a:t>
            </a:r>
            <a:r>
              <a:rPr lang="en-US" sz="2400" dirty="0" smtClean="0">
                <a:solidFill>
                  <a:srgbClr val="6600CC"/>
                </a:solidFill>
              </a:rPr>
              <a:t>outer class first</a:t>
            </a:r>
            <a:r>
              <a:rPr lang="en-US" sz="2400" dirty="0" smtClean="0"/>
              <a:t>…</a:t>
            </a:r>
            <a:endParaRPr lang="en-US" sz="2400" dirty="0"/>
          </a:p>
        </p:txBody>
      </p:sp>
      <p:pic>
        <p:nvPicPr>
          <p:cNvPr id="230402" name="Picture 2" descr="C:\Users\Carey Nachenberg\AppData\Local\Microsoft\Windows\Temporary Internet Files\Content.IE5\FWOQ106F\MC90004808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745" y="3943764"/>
            <a:ext cx="594095" cy="59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25229" y="3315836"/>
            <a:ext cx="5211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then </a:t>
            </a:r>
            <a:r>
              <a:rPr lang="en-US" sz="2400" dirty="0"/>
              <a:t>you </a:t>
            </a:r>
            <a:r>
              <a:rPr lang="en-US" sz="2400" dirty="0">
                <a:solidFill>
                  <a:srgbClr val="6600CC"/>
                </a:solidFill>
              </a:rPr>
              <a:t>construct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6600CC"/>
                </a:solidFill>
              </a:rPr>
              <a:t>outer class</a:t>
            </a:r>
            <a:r>
              <a:rPr lang="en-US" sz="2400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951263" y="5548400"/>
            <a:ext cx="5022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then you </a:t>
            </a:r>
            <a:r>
              <a:rPr lang="en-US" sz="2400" dirty="0">
                <a:solidFill>
                  <a:srgbClr val="6600CC"/>
                </a:solidFill>
              </a:rPr>
              <a:t>destruct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6600CC"/>
                </a:solidFill>
              </a:rPr>
              <a:t>inner class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0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0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0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30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Class </a:t>
            </a:r>
            <a:r>
              <a:rPr lang="en-US" dirty="0"/>
              <a:t>Composition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41763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Of course, things are never quite so simple… </a:t>
            </a:r>
            <a:endParaRPr lang="en-US" sz="24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2183357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Let’s look at a slightly more complex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6600CC"/>
                </a:solidFill>
              </a:rPr>
              <a:t>class composition </a:t>
            </a:r>
            <a:r>
              <a:rPr lang="en-US" sz="2400" dirty="0" smtClean="0"/>
              <a:t>example.</a:t>
            </a:r>
            <a:endParaRPr lang="en-US" sz="24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3566" y="3473180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Let’s change the </a:t>
            </a:r>
            <a:r>
              <a:rPr lang="en-US" sz="2400" dirty="0" smtClean="0">
                <a:solidFill>
                  <a:srgbClr val="FF0000"/>
                </a:solidFill>
              </a:rPr>
              <a:t>constructor</a:t>
            </a:r>
            <a:r>
              <a:rPr lang="en-US" sz="2400" dirty="0" smtClean="0"/>
              <a:t> of our Stomach class so it </a:t>
            </a:r>
            <a:r>
              <a:rPr lang="en-US" sz="2400" dirty="0" smtClean="0">
                <a:solidFill>
                  <a:srgbClr val="FF0000"/>
                </a:solidFill>
              </a:rPr>
              <a:t>REQUIRES</a:t>
            </a:r>
            <a:r>
              <a:rPr lang="en-US" sz="2400" dirty="0" smtClean="0"/>
              <a:t> the user to specify the </a:t>
            </a:r>
            <a:r>
              <a:rPr lang="en-US" sz="2400" dirty="0" smtClean="0">
                <a:solidFill>
                  <a:srgbClr val="6600CC"/>
                </a:solidFill>
              </a:rPr>
              <a:t>amount of gas </a:t>
            </a:r>
            <a:r>
              <a:rPr lang="en-US" sz="2400" dirty="0" smtClean="0"/>
              <a:t>each </a:t>
            </a:r>
            <a:r>
              <a:rPr lang="en-US" sz="2400" dirty="0" smtClean="0">
                <a:solidFill>
                  <a:srgbClr val="6600CC"/>
                </a:solidFill>
              </a:rPr>
              <a:t>stomach</a:t>
            </a:r>
            <a:r>
              <a:rPr lang="en-US" sz="2400" dirty="0" smtClean="0"/>
              <a:t> starts with.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92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5029200" y="1524000"/>
            <a:ext cx="3886200" cy="2611438"/>
            <a:chOff x="3168" y="960"/>
            <a:chExt cx="2448" cy="1645"/>
          </a:xfrm>
        </p:grpSpPr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  Stomach  a(5); // 5 farts</a:t>
              </a: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  </a:t>
              </a:r>
              <a:r>
                <a:rPr lang="en-US" sz="1800" dirty="0" err="1"/>
                <a:t>a.eat</a:t>
              </a:r>
              <a:r>
                <a:rPr lang="en-US" sz="1800" dirty="0"/>
                <a:t>();   // 6 farts</a:t>
              </a:r>
            </a:p>
            <a:p>
              <a:pPr eaLnBrk="0" hangingPunct="0"/>
              <a:r>
                <a:rPr lang="en-US" sz="1800" dirty="0"/>
                <a:t>  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5430838" y="2379663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800000"/>
                </a:solidFill>
                <a:cs typeface="Courier New" pitchFamily="49" charset="0"/>
              </a:rPr>
              <a:t>Stomach  b;     // ???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1480457" y="4972785"/>
            <a:ext cx="627273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Now, what happens if we want to use our new </a:t>
            </a:r>
            <a:r>
              <a:rPr lang="en-US" sz="2400" dirty="0">
                <a:solidFill>
                  <a:schemeClr val="accent2"/>
                </a:solidFill>
              </a:rPr>
              <a:t>Stomach</a:t>
            </a:r>
            <a:r>
              <a:rPr lang="en-US" sz="2400" dirty="0"/>
              <a:t> class in </a:t>
            </a:r>
            <a:r>
              <a:rPr lang="en-US" sz="2400" dirty="0" smtClean="0"/>
              <a:t>our </a:t>
            </a:r>
            <a:r>
              <a:rPr lang="en-US" sz="2400" dirty="0" smtClean="0">
                <a:solidFill>
                  <a:schemeClr val="accent2"/>
                </a:solidFill>
              </a:rPr>
              <a:t>Nerd </a:t>
            </a:r>
            <a:r>
              <a:rPr lang="en-US" sz="2400" dirty="0" smtClean="0"/>
              <a:t>class?</a:t>
            </a:r>
            <a:endParaRPr lang="en-US" sz="2400" dirty="0"/>
          </a:p>
        </p:txBody>
      </p:sp>
      <p:grpSp>
        <p:nvGrpSpPr>
          <p:cNvPr id="91160" name="Group 24"/>
          <p:cNvGrpSpPr>
            <a:grpSpLocks/>
          </p:cNvGrpSpPr>
          <p:nvPr/>
        </p:nvGrpSpPr>
        <p:grpSpPr bwMode="auto">
          <a:xfrm>
            <a:off x="5432425" y="2459038"/>
            <a:ext cx="2674938" cy="231775"/>
            <a:chOff x="3422" y="1522"/>
            <a:chExt cx="1685" cy="146"/>
          </a:xfrm>
        </p:grpSpPr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3422" y="1522"/>
              <a:ext cx="1685" cy="1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1159" name="Line 23"/>
            <p:cNvSpPr>
              <a:spLocks noChangeShapeType="1"/>
            </p:cNvSpPr>
            <p:nvPr/>
          </p:nvSpPr>
          <p:spPr bwMode="auto">
            <a:xfrm flipV="1">
              <a:off x="3424" y="1524"/>
              <a:ext cx="1633" cy="1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87324" y="899531"/>
            <a:ext cx="4085858" cy="34112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8599" y="899532"/>
            <a:ext cx="171874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 smtClean="0">
                <a:solidFill>
                  <a:srgbClr val="0000CC"/>
                </a:solidFill>
              </a:rPr>
              <a:t> </a:t>
            </a:r>
            <a:endParaRPr lang="en-US" sz="1800" dirty="0" smtClean="0">
              <a:solidFill>
                <a:srgbClr val="0000CC"/>
              </a:solidFill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41727" y="1915593"/>
            <a:ext cx="3942105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00CC"/>
                </a:solidFill>
              </a:rPr>
              <a:t>   ~</a:t>
            </a:r>
            <a:r>
              <a:rPr lang="en-US" sz="1800" dirty="0">
                <a:solidFill>
                  <a:srgbClr val="0000CC"/>
                </a:solidFill>
              </a:rPr>
              <a:t>Stomach() </a:t>
            </a:r>
            <a:r>
              <a:rPr lang="en-US" sz="1800" dirty="0" smtClean="0">
                <a:solidFill>
                  <a:srgbClr val="0000CC"/>
                </a:solidFill>
              </a:rPr>
              <a:t>{ </a:t>
            </a:r>
            <a:r>
              <a:rPr lang="en-US" sz="1800" dirty="0" smtClean="0">
                <a:solidFill>
                  <a:srgbClr val="FF0000"/>
                </a:solidFill>
              </a:rPr>
              <a:t>while (gas-- &gt; 0)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                           </a:t>
            </a:r>
            <a:r>
              <a:rPr lang="en-US" sz="1800" dirty="0" err="1" smtClean="0">
                <a:solidFill>
                  <a:srgbClr val="FF0000"/>
                </a:solidFill>
              </a:rPr>
              <a:t>cout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&lt;&lt; </a:t>
            </a:r>
            <a:r>
              <a:rPr lang="en-US" sz="1800" dirty="0" smtClean="0">
                <a:solidFill>
                  <a:srgbClr val="FF0000"/>
                </a:solidFill>
              </a:rPr>
              <a:t>“</a:t>
            </a:r>
            <a:r>
              <a:rPr lang="en-US" sz="1800" dirty="0" err="1" smtClean="0">
                <a:solidFill>
                  <a:srgbClr val="FF0000"/>
                </a:solidFill>
              </a:rPr>
              <a:t>pffft</a:t>
            </a:r>
            <a:r>
              <a:rPr lang="en-US" sz="1800" dirty="0" smtClean="0">
                <a:solidFill>
                  <a:srgbClr val="FF0000"/>
                </a:solidFill>
              </a:rPr>
              <a:t>!”; </a:t>
            </a:r>
            <a:r>
              <a:rPr lang="en-US" sz="1800" dirty="0" smtClean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 smtClean="0">
                <a:solidFill>
                  <a:srgbClr val="000099"/>
                </a:solidFill>
              </a:rPr>
              <a:t>   </a:t>
            </a:r>
            <a:r>
              <a:rPr lang="en-US" sz="1900" dirty="0">
                <a:solidFill>
                  <a:srgbClr val="000099"/>
                </a:solidFill>
              </a:rPr>
              <a:t>void eat() </a:t>
            </a:r>
            <a:r>
              <a:rPr lang="en-US" sz="1900" dirty="0" smtClean="0">
                <a:solidFill>
                  <a:srgbClr val="000099"/>
                </a:solidFill>
              </a:rPr>
              <a:t> { </a:t>
            </a:r>
            <a:r>
              <a:rPr lang="en-US" sz="1900" dirty="0" smtClean="0">
                <a:solidFill>
                  <a:srgbClr val="FF3300"/>
                </a:solidFill>
              </a:rPr>
              <a:t>gas </a:t>
            </a:r>
            <a:r>
              <a:rPr lang="en-US" sz="1900" dirty="0">
                <a:solidFill>
                  <a:srgbClr val="FF3300"/>
                </a:solidFill>
              </a:rPr>
              <a:t>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 smtClean="0">
                <a:solidFill>
                  <a:srgbClr val="CC0099"/>
                </a:solidFill>
              </a:rPr>
              <a:t>private</a:t>
            </a:r>
            <a:r>
              <a:rPr lang="en-US" sz="1200" b="1" dirty="0">
                <a:solidFill>
                  <a:srgbClr val="CC0099"/>
                </a:solidFill>
              </a:rPr>
              <a:t>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gas;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85" y="1571625"/>
            <a:ext cx="272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Stomach()   { </a:t>
            </a:r>
            <a:r>
              <a:rPr lang="en-US" sz="1800" dirty="0">
                <a:solidFill>
                  <a:srgbClr val="FF0000"/>
                </a:solidFill>
              </a:rPr>
              <a:t>gas 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30627" y="1589305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Stomach(</a:t>
            </a:r>
            <a:r>
              <a:rPr lang="en-US" dirty="0" err="1">
                <a:solidFill>
                  <a:srgbClr val="FF3300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startGas</a:t>
            </a:r>
            <a:r>
              <a:rPr lang="en-US" dirty="0" smtClean="0">
                <a:solidFill>
                  <a:schemeClr val="accent2"/>
                </a:solidFill>
              </a:rPr>
              <a:t>) 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sz="1400" dirty="0"/>
              <a:t>  {</a:t>
            </a:r>
          </a:p>
          <a:p>
            <a:r>
              <a:rPr lang="en-US" dirty="0"/>
              <a:t>     </a:t>
            </a:r>
            <a:r>
              <a:rPr lang="en-US" dirty="0" smtClean="0"/>
              <a:t>gas = </a:t>
            </a:r>
            <a:r>
              <a:rPr lang="en-US" dirty="0" err="1" smtClean="0"/>
              <a:t>startGas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sz="1400" dirty="0" smtClean="0"/>
              <a:t>  }</a:t>
            </a:r>
            <a:endParaRPr lang="en-US" sz="1400" dirty="0"/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290849" y="228600"/>
            <a:ext cx="2867099" cy="1295400"/>
          </a:xfrm>
          <a:prstGeom prst="wedgeRoundRectCallout">
            <a:avLst>
              <a:gd name="adj1" fmla="val -83870"/>
              <a:gd name="adj2" fmla="val 60703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Ok, so now our new </a:t>
            </a:r>
            <a:r>
              <a:rPr lang="en-US" sz="1800" dirty="0" smtClean="0">
                <a:solidFill>
                  <a:srgbClr val="6600CC"/>
                </a:solidFill>
              </a:rPr>
              <a:t>Stomach</a:t>
            </a:r>
            <a:r>
              <a:rPr lang="en-US" sz="1800" dirty="0" smtClean="0"/>
              <a:t> constructor </a:t>
            </a:r>
            <a:r>
              <a:rPr lang="en-US" sz="1800" dirty="0" smtClean="0">
                <a:solidFill>
                  <a:srgbClr val="FF0000"/>
                </a:solidFill>
              </a:rPr>
              <a:t>REQUIRES</a:t>
            </a:r>
            <a:r>
              <a:rPr lang="en-US" sz="1800" dirty="0" smtClean="0"/>
              <a:t> us to 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FF0000"/>
                </a:solidFill>
              </a:rPr>
              <a:t>pass in a value</a:t>
            </a:r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5384693" y="389966"/>
            <a:ext cx="2867099" cy="1134034"/>
          </a:xfrm>
          <a:prstGeom prst="wedgeRoundRectCallout">
            <a:avLst>
              <a:gd name="adj1" fmla="val -251"/>
              <a:gd name="adj2" fmla="val 107564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And here’s how we create a new Stomach variable…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2999E-7 L -0.00035 0.113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1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4" grpId="0" autoUpdateAnimBg="0"/>
      <p:bldP spid="91154" grpId="1"/>
      <p:bldP spid="91156" grpId="0" autoUpdateAnimBg="0"/>
      <p:bldP spid="16" grpId="0"/>
      <p:bldP spid="2" grpId="0"/>
      <p:bldP spid="3" grpId="0"/>
      <p:bldP spid="20" grpId="0" animBg="1"/>
      <p:bldP spid="20" grpId="1" animBg="1"/>
      <p:bldP spid="19" grpId="0" animBg="1"/>
      <p:bldP spid="1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7" name="Group 17"/>
          <p:cNvGrpSpPr>
            <a:grpSpLocks/>
          </p:cNvGrpSpPr>
          <p:nvPr/>
        </p:nvGrpSpPr>
        <p:grpSpPr bwMode="auto">
          <a:xfrm>
            <a:off x="4634753" y="899531"/>
            <a:ext cx="4191000" cy="4001575"/>
            <a:chOff x="2928" y="712"/>
            <a:chExt cx="2640" cy="2852"/>
          </a:xfrm>
        </p:grpSpPr>
        <p:sp>
          <p:nvSpPr>
            <p:cNvPr id="92167" name="Rectangle 7"/>
            <p:cNvSpPr>
              <a:spLocks noChangeArrowheads="1"/>
            </p:cNvSpPr>
            <p:nvPr/>
          </p:nvSpPr>
          <p:spPr bwMode="auto">
            <a:xfrm>
              <a:off x="2928" y="719"/>
              <a:ext cx="2640" cy="282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8" name="Text Box 8"/>
            <p:cNvSpPr txBox="1">
              <a:spLocks noChangeArrowheads="1"/>
            </p:cNvSpPr>
            <p:nvPr/>
          </p:nvSpPr>
          <p:spPr bwMode="auto">
            <a:xfrm>
              <a:off x="3011" y="712"/>
              <a:ext cx="2248" cy="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class Nerd</a:t>
              </a:r>
            </a:p>
            <a:p>
              <a:r>
                <a:rPr lang="en-US" sz="1800" dirty="0"/>
                <a:t>{</a:t>
              </a:r>
            </a:p>
            <a:p>
              <a:r>
                <a:rPr lang="en-US" sz="1800" dirty="0">
                  <a:solidFill>
                    <a:srgbClr val="6600CC"/>
                  </a:solidFill>
                </a:rPr>
                <a:t>public: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 </a:t>
              </a:r>
              <a:r>
                <a:rPr lang="en-US" sz="1800" dirty="0" smtClean="0">
                  <a:solidFill>
                    <a:schemeClr val="accent2"/>
                  </a:solidFill>
                </a:rPr>
                <a:t> Nerd(void</a:t>
              </a:r>
              <a:r>
                <a:rPr lang="en-US" sz="1800" dirty="0">
                  <a:solidFill>
                    <a:schemeClr val="accent2"/>
                  </a:solidFill>
                </a:rPr>
                <a:t>)  </a:t>
              </a:r>
            </a:p>
            <a:p>
              <a:r>
                <a:rPr lang="en-US" sz="1800" dirty="0" smtClean="0"/>
                <a:t>   </a:t>
              </a:r>
              <a:r>
                <a:rPr lang="en-US" sz="1800" dirty="0"/>
                <a:t>{ </a:t>
              </a:r>
            </a:p>
            <a:p>
              <a:r>
                <a:rPr lang="en-US" sz="1800" dirty="0" smtClean="0"/>
                <a:t>       </a:t>
              </a:r>
              <a:r>
                <a:rPr lang="en-US" sz="1800" dirty="0"/>
                <a:t>thought = </a:t>
              </a:r>
              <a:r>
                <a:rPr lang="en-US" sz="1800" dirty="0" smtClean="0"/>
                <a:t>“I heart CS";  </a:t>
              </a:r>
              <a:endParaRPr lang="en-US" sz="1800" dirty="0"/>
            </a:p>
            <a:p>
              <a:r>
                <a:rPr lang="en-US" sz="1800" dirty="0" smtClean="0"/>
                <a:t>   </a:t>
              </a:r>
              <a:r>
                <a:rPr lang="en-US" sz="1800" dirty="0"/>
                <a:t>}</a:t>
              </a:r>
            </a:p>
            <a:p>
              <a:r>
                <a:rPr lang="en-US" sz="1000" dirty="0"/>
                <a:t> 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</a:t>
              </a:r>
              <a:r>
                <a:rPr lang="en-US" sz="1800" dirty="0" smtClean="0">
                  <a:solidFill>
                    <a:schemeClr val="accent2"/>
                  </a:solidFill>
                </a:rPr>
                <a:t>  </a:t>
              </a:r>
              <a:r>
                <a:rPr lang="en-US" sz="1800" dirty="0">
                  <a:solidFill>
                    <a:schemeClr val="accent2"/>
                  </a:solidFill>
                </a:rPr>
                <a:t>~Nerd()  </a:t>
              </a:r>
            </a:p>
            <a:p>
              <a:r>
                <a:rPr lang="en-US" sz="1800" dirty="0" smtClean="0"/>
                <a:t>   </a:t>
              </a:r>
              <a:r>
                <a:rPr lang="en-US" sz="1800" dirty="0"/>
                <a:t>{ </a:t>
              </a:r>
              <a:r>
                <a:rPr lang="en-US" sz="1800" dirty="0" err="1"/>
                <a:t>cout</a:t>
              </a:r>
              <a:r>
                <a:rPr lang="en-US" sz="1800" dirty="0"/>
                <a:t> &lt;&lt; “Argh “ &lt;&lt; thought;  }</a:t>
              </a:r>
            </a:p>
            <a:p>
              <a:r>
                <a:rPr lang="en-US" sz="1000" dirty="0"/>
                <a:t>  </a:t>
              </a:r>
            </a:p>
            <a:p>
              <a:r>
                <a:rPr lang="en-US" sz="1800" dirty="0">
                  <a:solidFill>
                    <a:srgbClr val="6600CC"/>
                  </a:solidFill>
                </a:rPr>
                <a:t>private: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</a:rPr>
                <a:t>    </a:t>
              </a:r>
            </a:p>
            <a:p>
              <a:r>
                <a:rPr lang="en-US" sz="1800" dirty="0" smtClean="0"/>
                <a:t>   string thought;</a:t>
              </a:r>
            </a:p>
            <a:p>
              <a:r>
                <a:rPr lang="en-US" sz="1800" dirty="0" smtClean="0"/>
                <a:t>};</a:t>
              </a:r>
              <a:endParaRPr lang="en-US" sz="1800" dirty="0"/>
            </a:p>
          </p:txBody>
        </p:sp>
      </p:grpSp>
      <p:sp>
        <p:nvSpPr>
          <p:cNvPr id="92178" name="Text Box 18"/>
          <p:cNvSpPr txBox="1">
            <a:spLocks noChangeArrowheads="1"/>
          </p:cNvSpPr>
          <p:nvPr/>
        </p:nvSpPr>
        <p:spPr bwMode="auto">
          <a:xfrm>
            <a:off x="3153333" y="5269966"/>
            <a:ext cx="2424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Will this work?</a:t>
            </a:r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3979248" y="6013330"/>
            <a:ext cx="747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/>
              <a:t>NO!</a:t>
            </a: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7324" y="899531"/>
            <a:ext cx="4277097" cy="3646510"/>
            <a:chOff x="187324" y="899531"/>
            <a:chExt cx="4749433" cy="3646510"/>
          </a:xfrm>
        </p:grpSpPr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3942105" cy="186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smtClean="0">
                  <a:solidFill>
                    <a:srgbClr val="FF0000"/>
                  </a:solidFill>
                </a:rPr>
                <a:t>while (gas-- &gt; 0)</a:t>
              </a:r>
              <a:br>
                <a:rPr lang="en-US" sz="1800" dirty="0" smtClean="0">
                  <a:solidFill>
                    <a:srgbClr val="FF0000"/>
                  </a:solidFill>
                </a:rPr>
              </a:br>
              <a:r>
                <a:rPr lang="en-US" sz="1800" dirty="0" smtClean="0">
                  <a:solidFill>
                    <a:srgbClr val="0000CC"/>
                  </a:solidFill>
                </a:rPr>
                <a:t>                    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pffft</a:t>
              </a:r>
              <a:r>
                <a:rPr lang="en-US" sz="1800" dirty="0" smtClean="0">
                  <a:solidFill>
                    <a:srgbClr val="FF0000"/>
                  </a:solidFill>
                </a:rPr>
                <a:t>!”;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smtClean="0">
                  <a:solidFill>
                    <a:srgbClr val="FF3300"/>
                  </a:solidFill>
                </a:rPr>
                <a:t>gas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gas;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smtClean="0"/>
                <a:t>gas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950405" y="3943020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Stomach belly;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/>
      <p:bldP spid="92179" grpId="0" autoUpdateAnimBg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7324" y="899531"/>
            <a:ext cx="8638429" cy="4001575"/>
            <a:chOff x="187324" y="899531"/>
            <a:chExt cx="8638429" cy="4001575"/>
          </a:xfrm>
        </p:grpSpPr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01575"/>
              <a:chOff x="2928" y="712"/>
              <a:chExt cx="2640" cy="2852"/>
            </a:xfrm>
          </p:grpSpPr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2248" cy="28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Nerd</a:t>
                </a:r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Nerd(void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)  </a:t>
                </a:r>
              </a:p>
              <a:p>
                <a:r>
                  <a:rPr lang="en-US" sz="1800" dirty="0" smtClean="0"/>
                  <a:t>   </a:t>
                </a:r>
                <a:r>
                  <a:rPr lang="en-US" sz="1800" dirty="0"/>
                  <a:t>{ </a:t>
                </a:r>
              </a:p>
              <a:p>
                <a:r>
                  <a:rPr lang="en-US" sz="1800" dirty="0" smtClean="0"/>
                  <a:t>       </a:t>
                </a:r>
                <a:r>
                  <a:rPr lang="en-US" sz="1800" dirty="0"/>
                  <a:t>thought = </a:t>
                </a:r>
                <a:r>
                  <a:rPr lang="en-US" sz="1800" dirty="0" smtClean="0"/>
                  <a:t>“I heart CS";  </a:t>
                </a:r>
                <a:endParaRPr lang="en-US" sz="1800" dirty="0"/>
              </a:p>
              <a:p>
                <a:r>
                  <a:rPr lang="en-US" sz="1800" dirty="0" smtClean="0"/>
                  <a:t>   </a:t>
                </a:r>
                <a:r>
                  <a:rPr lang="en-US" sz="1800" dirty="0"/>
                  <a:t>}</a:t>
                </a:r>
              </a:p>
              <a:p>
                <a:r>
                  <a:rPr lang="en-US" sz="1000" dirty="0"/>
                  <a:t> 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~Nerd()  </a:t>
                </a:r>
              </a:p>
              <a:p>
                <a:r>
                  <a:rPr lang="en-US" sz="1800" dirty="0" smtClean="0"/>
                  <a:t>   </a:t>
                </a:r>
                <a:r>
                  <a:rPr lang="en-US" sz="1800" dirty="0"/>
                  <a:t>{ </a:t>
                </a:r>
                <a:r>
                  <a:rPr lang="en-US" sz="1800" dirty="0" err="1"/>
                  <a:t>cout</a:t>
                </a:r>
                <a:r>
                  <a:rPr lang="en-US" sz="1800" dirty="0"/>
                  <a:t> &lt;&lt; “Argh “ &lt;&lt; thought;  }</a:t>
                </a:r>
              </a:p>
              <a:p>
                <a:r>
                  <a:rPr lang="en-US" sz="1000" dirty="0"/>
                  <a:t>  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string thought;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7324" y="899531"/>
              <a:ext cx="4277097" cy="3646510"/>
              <a:chOff x="187324" y="899531"/>
              <a:chExt cx="4749433" cy="3646510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187324" y="899531"/>
                <a:ext cx="4537075" cy="34112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" name="Text Box 4"/>
              <p:cNvSpPr txBox="1">
                <a:spLocks noChangeArrowheads="1"/>
              </p:cNvSpPr>
              <p:nvPr/>
            </p:nvSpPr>
            <p:spPr bwMode="auto">
              <a:xfrm>
                <a:off x="228599" y="899532"/>
                <a:ext cx="1718740" cy="1077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</a:rPr>
                  <a:t>class Stomach</a:t>
                </a:r>
              </a:p>
              <a:p>
                <a:r>
                  <a:rPr lang="en-US" sz="1600" dirty="0">
                    <a:solidFill>
                      <a:schemeClr val="accent2"/>
                    </a:solidFill>
                  </a:rPr>
                  <a:t>{</a:t>
                </a:r>
              </a:p>
              <a:p>
                <a:r>
                  <a:rPr lang="en-US" sz="1200" b="1" dirty="0">
                    <a:solidFill>
                      <a:srgbClr val="CC0099"/>
                    </a:solidFill>
                  </a:rPr>
                  <a:t>public:</a:t>
                </a:r>
              </a:p>
              <a:p>
                <a:r>
                  <a:rPr lang="en-US" sz="1800" b="1" dirty="0" smtClean="0">
                    <a:solidFill>
                      <a:srgbClr val="0000CC"/>
                    </a:solidFill>
                  </a:rPr>
                  <a:t> </a:t>
                </a:r>
                <a:endParaRPr lang="en-US" sz="1800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241727" y="2683993"/>
                <a:ext cx="3942105" cy="18620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0000CC"/>
                    </a:solidFill>
                  </a:rPr>
                  <a:t>   ~</a:t>
                </a:r>
                <a:r>
                  <a:rPr lang="en-US" sz="1800" dirty="0">
                    <a:solidFill>
                      <a:srgbClr val="0000CC"/>
                    </a:solidFill>
                  </a:rPr>
                  <a:t>Stomach()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{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while (gas-- &gt; 0)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0000CC"/>
                    </a:solidFill>
                  </a:rPr>
                  <a:t>                           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cout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</a:rPr>
                  <a:t>&lt;&lt;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“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pffft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!”;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 </a:t>
                </a:r>
                <a:r>
                  <a:rPr lang="en-US" sz="1800" dirty="0">
                    <a:solidFill>
                      <a:srgbClr val="0000CC"/>
                    </a:solidFill>
                  </a:rPr>
                  <a:t>}</a:t>
                </a:r>
                <a:endParaRPr lang="en-US" sz="1800" b="1" dirty="0">
                  <a:solidFill>
                    <a:srgbClr val="0000CC"/>
                  </a:solidFill>
                </a:endParaRPr>
              </a:p>
              <a:p>
                <a:r>
                  <a:rPr lang="en-US" sz="1900" dirty="0" smtClean="0">
                    <a:solidFill>
                      <a:srgbClr val="000099"/>
                    </a:solidFill>
                  </a:rPr>
                  <a:t>   </a:t>
                </a:r>
                <a:r>
                  <a:rPr lang="en-US" sz="1900" dirty="0">
                    <a:solidFill>
                      <a:srgbClr val="000099"/>
                    </a:solidFill>
                  </a:rPr>
                  <a:t>void eat() </a:t>
                </a:r>
                <a:r>
                  <a:rPr lang="en-US" sz="1900" dirty="0" smtClean="0">
                    <a:solidFill>
                      <a:srgbClr val="000099"/>
                    </a:solidFill>
                  </a:rPr>
                  <a:t> { </a:t>
                </a:r>
                <a:r>
                  <a:rPr lang="en-US" sz="1900" dirty="0" smtClean="0">
                    <a:solidFill>
                      <a:srgbClr val="FF3300"/>
                    </a:solidFill>
                  </a:rPr>
                  <a:t>gas </a:t>
                </a:r>
                <a:r>
                  <a:rPr lang="en-US" sz="1900" dirty="0">
                    <a:solidFill>
                      <a:srgbClr val="FF3300"/>
                    </a:solidFill>
                  </a:rPr>
                  <a:t>++;</a:t>
                </a:r>
                <a:r>
                  <a:rPr lang="en-US" sz="19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900" dirty="0">
                    <a:solidFill>
                      <a:srgbClr val="000099"/>
                    </a:solidFill>
                  </a:rPr>
                  <a:t>}</a:t>
                </a:r>
              </a:p>
              <a:p>
                <a:r>
                  <a:rPr lang="en-US" sz="1200" b="1" dirty="0" smtClean="0">
                    <a:solidFill>
                      <a:srgbClr val="CC0099"/>
                    </a:solidFill>
                  </a:rPr>
                  <a:t>private</a:t>
                </a:r>
                <a:r>
                  <a:rPr lang="en-US" sz="1200" b="1" dirty="0">
                    <a:solidFill>
                      <a:srgbClr val="CC0099"/>
                    </a:solidFill>
                  </a:rPr>
                  <a:t>:</a:t>
                </a:r>
              </a:p>
              <a:p>
                <a:r>
                  <a:rPr lang="en-US" sz="1800" dirty="0">
                    <a:solidFill>
                      <a:srgbClr val="000099"/>
                    </a:solidFill>
                  </a:rPr>
                  <a:t>  </a:t>
                </a:r>
                <a:r>
                  <a:rPr lang="en-US" sz="1800" dirty="0" err="1">
                    <a:solidFill>
                      <a:srgbClr val="000099"/>
                    </a:solidFill>
                  </a:rPr>
                  <a:t>int</a:t>
                </a:r>
                <a:r>
                  <a:rPr lang="en-US" sz="1800" dirty="0">
                    <a:solidFill>
                      <a:srgbClr val="000099"/>
                    </a:solidFill>
                  </a:rPr>
                  <a:t> gas;</a:t>
                </a:r>
              </a:p>
              <a:p>
                <a:r>
                  <a:rPr lang="en-US" sz="1600" dirty="0">
                    <a:solidFill>
                      <a:schemeClr val="accent2"/>
                    </a:solidFill>
                  </a:rPr>
                  <a:t>};</a:t>
                </a:r>
              </a:p>
              <a:p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64757" y="1589305"/>
                <a:ext cx="4572000" cy="113877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Stomach(</a:t>
                </a:r>
                <a:r>
                  <a:rPr lang="en-US" dirty="0" err="1">
                    <a:solidFill>
                      <a:srgbClr val="FF3300"/>
                    </a:solidFill>
                  </a:rPr>
                  <a:t>int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startGas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) 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sz="1400" dirty="0"/>
                  <a:t>  {</a:t>
                </a:r>
              </a:p>
              <a:p>
                <a:r>
                  <a:rPr lang="en-US" dirty="0"/>
                  <a:t>     </a:t>
                </a:r>
                <a:r>
                  <a:rPr lang="en-US" dirty="0" smtClean="0"/>
                  <a:t>gas = </a:t>
                </a:r>
                <a:r>
                  <a:rPr lang="en-US" dirty="0" err="1" smtClean="0"/>
                  <a:t>startGas</a:t>
                </a:r>
                <a:r>
                  <a:rPr lang="en-US" dirty="0" smtClean="0"/>
                  <a:t>;</a:t>
                </a:r>
                <a:endParaRPr lang="en-US" dirty="0"/>
              </a:p>
              <a:p>
                <a:r>
                  <a:rPr lang="en-US" sz="1400" dirty="0" smtClean="0"/>
                  <a:t>  }</a:t>
                </a:r>
                <a:endParaRPr lang="en-US" sz="1400" dirty="0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950405" y="3943020"/>
              <a:ext cx="1771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belly;</a:t>
              </a:r>
            </a:p>
          </p:txBody>
        </p:sp>
      </p:grp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94239" name="AutoShape 31"/>
          <p:cNvSpPr>
            <a:spLocks noChangeArrowheads="1"/>
          </p:cNvSpPr>
          <p:nvPr/>
        </p:nvSpPr>
        <p:spPr bwMode="auto">
          <a:xfrm>
            <a:off x="1905000" y="228600"/>
            <a:ext cx="3872752" cy="1176296"/>
          </a:xfrm>
          <a:prstGeom prst="wedgeRoundRectCallout">
            <a:avLst>
              <a:gd name="adj1" fmla="val -40179"/>
              <a:gd name="adj2" fmla="val 7166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Because our new </a:t>
            </a:r>
            <a:r>
              <a:rPr lang="en-US" dirty="0" smtClean="0">
                <a:solidFill>
                  <a:srgbClr val="6600CC"/>
                </a:solidFill>
              </a:rPr>
              <a:t>Stomach</a:t>
            </a:r>
            <a:r>
              <a:rPr lang="en-US" dirty="0" smtClean="0"/>
              <a:t> class </a:t>
            </a:r>
            <a:r>
              <a:rPr lang="en-US" dirty="0" smtClean="0">
                <a:solidFill>
                  <a:srgbClr val="FF0000"/>
                </a:solidFill>
              </a:rPr>
              <a:t>REQUIRES</a:t>
            </a:r>
            <a:r>
              <a:rPr lang="en-US" dirty="0" smtClean="0"/>
              <a:t> you to </a:t>
            </a:r>
            <a:r>
              <a:rPr lang="en-US" dirty="0" smtClean="0">
                <a:solidFill>
                  <a:srgbClr val="FF0000"/>
                </a:solidFill>
              </a:rPr>
              <a:t>pass a value</a:t>
            </a:r>
            <a:r>
              <a:rPr lang="en-US" dirty="0" smtClean="0"/>
              <a:t> in to the </a:t>
            </a:r>
            <a:r>
              <a:rPr lang="en-US" dirty="0" smtClean="0">
                <a:solidFill>
                  <a:srgbClr val="6600CC"/>
                </a:solidFill>
              </a:rPr>
              <a:t>constructor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4240" name="AutoShape 32"/>
          <p:cNvSpPr>
            <a:spLocks noChangeArrowheads="1"/>
          </p:cNvSpPr>
          <p:nvPr/>
        </p:nvSpPr>
        <p:spPr bwMode="auto">
          <a:xfrm>
            <a:off x="5836224" y="5053886"/>
            <a:ext cx="3266501" cy="1508042"/>
          </a:xfrm>
          <a:prstGeom prst="wedgeRoundRectCallout">
            <a:avLst>
              <a:gd name="adj1" fmla="val -39947"/>
              <a:gd name="adj2" fmla="val -10529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But our </a:t>
            </a:r>
            <a:r>
              <a:rPr lang="en-US" dirty="0" smtClean="0">
                <a:solidFill>
                  <a:srgbClr val="6600CC"/>
                </a:solidFill>
              </a:rPr>
              <a:t>Nerd</a:t>
            </a:r>
            <a:r>
              <a:rPr lang="en-US" dirty="0" smtClean="0"/>
              <a:t> class </a:t>
            </a:r>
            <a:r>
              <a:rPr lang="en-US" dirty="0" smtClean="0">
                <a:solidFill>
                  <a:srgbClr val="FF0000"/>
                </a:solidFill>
              </a:rPr>
              <a:t>doesn’t pass in any value</a:t>
            </a:r>
            <a:r>
              <a:rPr lang="en-US" dirty="0" smtClean="0"/>
              <a:t> when it </a:t>
            </a:r>
            <a:r>
              <a:rPr lang="en-US" dirty="0" smtClean="0">
                <a:solidFill>
                  <a:srgbClr val="6600CC"/>
                </a:solidFill>
              </a:rPr>
              <a:t>constructs</a:t>
            </a:r>
            <a:r>
              <a:rPr lang="en-US" dirty="0" smtClean="0"/>
              <a:t> its </a:t>
            </a:r>
            <a:r>
              <a:rPr lang="en-US" dirty="0" smtClean="0">
                <a:solidFill>
                  <a:srgbClr val="6600CC"/>
                </a:solidFill>
              </a:rPr>
              <a:t>Stomach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445325" y="5269966"/>
            <a:ext cx="1564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/>
              <a:t>Why not?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9" grpId="0" animBg="1"/>
      <p:bldP spid="94240" grpId="0" animBg="1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4" y="899531"/>
            <a:ext cx="8638429" cy="4001575"/>
            <a:chOff x="187324" y="899531"/>
            <a:chExt cx="8638429" cy="4001575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01575"/>
              <a:chOff x="2928" y="712"/>
              <a:chExt cx="2640" cy="2852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2248" cy="28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Nerd</a:t>
                </a:r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Nerd(void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)  </a:t>
                </a:r>
              </a:p>
              <a:p>
                <a:r>
                  <a:rPr lang="en-US" sz="1800" dirty="0" smtClean="0"/>
                  <a:t>   </a:t>
                </a:r>
                <a:r>
                  <a:rPr lang="en-US" sz="1800" dirty="0"/>
                  <a:t>{ </a:t>
                </a:r>
              </a:p>
              <a:p>
                <a:r>
                  <a:rPr lang="en-US" sz="1800" dirty="0" smtClean="0"/>
                  <a:t>       </a:t>
                </a:r>
                <a:r>
                  <a:rPr lang="en-US" sz="1800" dirty="0"/>
                  <a:t>thought = </a:t>
                </a:r>
                <a:r>
                  <a:rPr lang="en-US" sz="1800" dirty="0" smtClean="0"/>
                  <a:t>“I heart CS";  </a:t>
                </a:r>
                <a:endParaRPr lang="en-US" sz="1800" dirty="0"/>
              </a:p>
              <a:p>
                <a:r>
                  <a:rPr lang="en-US" sz="1800" dirty="0" smtClean="0"/>
                  <a:t>   </a:t>
                </a:r>
                <a:r>
                  <a:rPr lang="en-US" sz="1800" dirty="0"/>
                  <a:t>}</a:t>
                </a:r>
              </a:p>
              <a:p>
                <a:r>
                  <a:rPr lang="en-US" sz="1000" dirty="0"/>
                  <a:t> 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~Nerd()  </a:t>
                </a:r>
              </a:p>
              <a:p>
                <a:r>
                  <a:rPr lang="en-US" sz="1800" dirty="0" smtClean="0"/>
                  <a:t>   </a:t>
                </a:r>
                <a:r>
                  <a:rPr lang="en-US" sz="1800" dirty="0"/>
                  <a:t>{ </a:t>
                </a:r>
                <a:r>
                  <a:rPr lang="en-US" sz="1800" dirty="0" err="1"/>
                  <a:t>cout</a:t>
                </a:r>
                <a:r>
                  <a:rPr lang="en-US" sz="1800" dirty="0"/>
                  <a:t> &lt;&lt; “Argh “ &lt;&lt; thought;  }</a:t>
                </a:r>
              </a:p>
              <a:p>
                <a:r>
                  <a:rPr lang="en-US" sz="1000" dirty="0"/>
                  <a:t>  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string thought;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87324" y="899531"/>
              <a:ext cx="4277097" cy="3646510"/>
              <a:chOff x="187324" y="899531"/>
              <a:chExt cx="4749433" cy="3646510"/>
            </a:xfrm>
          </p:grpSpPr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187324" y="899531"/>
                <a:ext cx="4537075" cy="34112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228599" y="899532"/>
                <a:ext cx="1718740" cy="1077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</a:rPr>
                  <a:t>class Stomach</a:t>
                </a:r>
              </a:p>
              <a:p>
                <a:r>
                  <a:rPr lang="en-US" sz="1600" dirty="0">
                    <a:solidFill>
                      <a:schemeClr val="accent2"/>
                    </a:solidFill>
                  </a:rPr>
                  <a:t>{</a:t>
                </a:r>
              </a:p>
              <a:p>
                <a:r>
                  <a:rPr lang="en-US" sz="1200" b="1" dirty="0">
                    <a:solidFill>
                      <a:srgbClr val="CC0099"/>
                    </a:solidFill>
                  </a:rPr>
                  <a:t>public:</a:t>
                </a:r>
              </a:p>
              <a:p>
                <a:r>
                  <a:rPr lang="en-US" sz="1800" b="1" dirty="0" smtClean="0">
                    <a:solidFill>
                      <a:srgbClr val="0000CC"/>
                    </a:solidFill>
                  </a:rPr>
                  <a:t> </a:t>
                </a:r>
                <a:endParaRPr lang="en-US" sz="1800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22" name="Text Box 4"/>
              <p:cNvSpPr txBox="1">
                <a:spLocks noChangeArrowheads="1"/>
              </p:cNvSpPr>
              <p:nvPr/>
            </p:nvSpPr>
            <p:spPr bwMode="auto">
              <a:xfrm>
                <a:off x="241727" y="2683993"/>
                <a:ext cx="3942105" cy="18620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0000CC"/>
                    </a:solidFill>
                  </a:rPr>
                  <a:t>   ~</a:t>
                </a:r>
                <a:r>
                  <a:rPr lang="en-US" sz="1800" dirty="0">
                    <a:solidFill>
                      <a:srgbClr val="0000CC"/>
                    </a:solidFill>
                  </a:rPr>
                  <a:t>Stomach()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{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while (gas-- &gt; 0)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0000CC"/>
                    </a:solidFill>
                  </a:rPr>
                  <a:t>                           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cout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</a:rPr>
                  <a:t>&lt;&lt;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“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pffft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!”;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 </a:t>
                </a:r>
                <a:r>
                  <a:rPr lang="en-US" sz="1800" dirty="0">
                    <a:solidFill>
                      <a:srgbClr val="0000CC"/>
                    </a:solidFill>
                  </a:rPr>
                  <a:t>}</a:t>
                </a:r>
                <a:endParaRPr lang="en-US" sz="1800" b="1" dirty="0">
                  <a:solidFill>
                    <a:srgbClr val="0000CC"/>
                  </a:solidFill>
                </a:endParaRPr>
              </a:p>
              <a:p>
                <a:r>
                  <a:rPr lang="en-US" sz="1900" dirty="0" smtClean="0">
                    <a:solidFill>
                      <a:srgbClr val="000099"/>
                    </a:solidFill>
                  </a:rPr>
                  <a:t>   </a:t>
                </a:r>
                <a:r>
                  <a:rPr lang="en-US" sz="1900" dirty="0">
                    <a:solidFill>
                      <a:srgbClr val="000099"/>
                    </a:solidFill>
                  </a:rPr>
                  <a:t>void eat() </a:t>
                </a:r>
                <a:r>
                  <a:rPr lang="en-US" sz="1900" dirty="0" smtClean="0">
                    <a:solidFill>
                      <a:srgbClr val="000099"/>
                    </a:solidFill>
                  </a:rPr>
                  <a:t> { </a:t>
                </a:r>
                <a:r>
                  <a:rPr lang="en-US" sz="1900" dirty="0" smtClean="0">
                    <a:solidFill>
                      <a:srgbClr val="FF3300"/>
                    </a:solidFill>
                  </a:rPr>
                  <a:t>gas </a:t>
                </a:r>
                <a:r>
                  <a:rPr lang="en-US" sz="1900" dirty="0">
                    <a:solidFill>
                      <a:srgbClr val="FF3300"/>
                    </a:solidFill>
                  </a:rPr>
                  <a:t>++;</a:t>
                </a:r>
                <a:r>
                  <a:rPr lang="en-US" sz="19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900" dirty="0">
                    <a:solidFill>
                      <a:srgbClr val="000099"/>
                    </a:solidFill>
                  </a:rPr>
                  <a:t>}</a:t>
                </a:r>
              </a:p>
              <a:p>
                <a:r>
                  <a:rPr lang="en-US" sz="1200" b="1" dirty="0" smtClean="0">
                    <a:solidFill>
                      <a:srgbClr val="CC0099"/>
                    </a:solidFill>
                  </a:rPr>
                  <a:t>private</a:t>
                </a:r>
                <a:r>
                  <a:rPr lang="en-US" sz="1200" b="1" dirty="0">
                    <a:solidFill>
                      <a:srgbClr val="CC0099"/>
                    </a:solidFill>
                  </a:rPr>
                  <a:t>:</a:t>
                </a:r>
              </a:p>
              <a:p>
                <a:r>
                  <a:rPr lang="en-US" sz="1800" dirty="0">
                    <a:solidFill>
                      <a:srgbClr val="000099"/>
                    </a:solidFill>
                  </a:rPr>
                  <a:t>  </a:t>
                </a:r>
                <a:r>
                  <a:rPr lang="en-US" sz="1800" dirty="0" err="1">
                    <a:solidFill>
                      <a:srgbClr val="000099"/>
                    </a:solidFill>
                  </a:rPr>
                  <a:t>int</a:t>
                </a:r>
                <a:r>
                  <a:rPr lang="en-US" sz="1800" dirty="0">
                    <a:solidFill>
                      <a:srgbClr val="000099"/>
                    </a:solidFill>
                  </a:rPr>
                  <a:t> gas;</a:t>
                </a:r>
              </a:p>
              <a:p>
                <a:r>
                  <a:rPr lang="en-US" sz="1600" dirty="0">
                    <a:solidFill>
                      <a:schemeClr val="accent2"/>
                    </a:solidFill>
                  </a:rPr>
                  <a:t>};</a:t>
                </a:r>
              </a:p>
              <a:p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64757" y="1589305"/>
                <a:ext cx="4572000" cy="113877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Stomach(</a:t>
                </a:r>
                <a:r>
                  <a:rPr lang="en-US" dirty="0" err="1">
                    <a:solidFill>
                      <a:srgbClr val="FF3300"/>
                    </a:solidFill>
                  </a:rPr>
                  <a:t>int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startGas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) 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sz="1400" dirty="0"/>
                  <a:t>  {</a:t>
                </a:r>
              </a:p>
              <a:p>
                <a:r>
                  <a:rPr lang="en-US" dirty="0"/>
                  <a:t>     </a:t>
                </a:r>
                <a:r>
                  <a:rPr lang="en-US" dirty="0" smtClean="0"/>
                  <a:t>gas = </a:t>
                </a:r>
                <a:r>
                  <a:rPr lang="en-US" dirty="0" err="1" smtClean="0"/>
                  <a:t>startGas</a:t>
                </a:r>
                <a:r>
                  <a:rPr lang="en-US" dirty="0" smtClean="0"/>
                  <a:t>;</a:t>
                </a:r>
                <a:endParaRPr lang="en-US" dirty="0"/>
              </a:p>
              <a:p>
                <a:r>
                  <a:rPr lang="en-US" sz="1400" dirty="0" smtClean="0"/>
                  <a:t>  }</a:t>
                </a:r>
                <a:endParaRPr lang="en-US" sz="14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4950405" y="3943020"/>
              <a:ext cx="1771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belly;</a:t>
              </a:r>
            </a:p>
          </p:txBody>
        </p:sp>
      </p:grpSp>
      <p:sp>
        <p:nvSpPr>
          <p:cNvPr id="95241" name="Text Box 9"/>
          <p:cNvSpPr txBox="1">
            <a:spLocks noChangeArrowheads="1"/>
          </p:cNvSpPr>
          <p:nvPr/>
        </p:nvSpPr>
        <p:spPr bwMode="auto">
          <a:xfrm>
            <a:off x="701109" y="5724250"/>
            <a:ext cx="8130814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en-US" sz="900" dirty="0">
              <a:solidFill>
                <a:schemeClr val="accent2"/>
              </a:solidFill>
            </a:endParaRP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Answer: </a:t>
            </a:r>
            <a:r>
              <a:rPr lang="en-US" dirty="0" smtClean="0"/>
              <a:t>Our Nerd class MUST somehow pass a parameter into Stomach’s constructor when we construct our </a:t>
            </a:r>
            <a:r>
              <a:rPr lang="en-US" dirty="0" smtClean="0">
                <a:solidFill>
                  <a:srgbClr val="6600CC"/>
                </a:solidFill>
              </a:rPr>
              <a:t>belly </a:t>
            </a:r>
            <a:r>
              <a:rPr lang="en-US" dirty="0" smtClean="0"/>
              <a:t>variable.</a:t>
            </a:r>
            <a:endParaRPr lang="en-US" dirty="0"/>
          </a:p>
        </p:txBody>
      </p:sp>
      <p:grpSp>
        <p:nvGrpSpPr>
          <p:cNvPr id="95251" name="Group 19"/>
          <p:cNvGrpSpPr>
            <a:grpSpLocks/>
          </p:cNvGrpSpPr>
          <p:nvPr/>
        </p:nvGrpSpPr>
        <p:grpSpPr bwMode="auto">
          <a:xfrm>
            <a:off x="6473372" y="3940096"/>
            <a:ext cx="1752600" cy="381000"/>
            <a:chOff x="4032" y="3120"/>
            <a:chExt cx="1104" cy="240"/>
          </a:xfrm>
        </p:grpSpPr>
        <p:sp>
          <p:nvSpPr>
            <p:cNvPr id="95248" name="Rectangle 16"/>
            <p:cNvSpPr>
              <a:spLocks noChangeArrowheads="1"/>
            </p:cNvSpPr>
            <p:nvPr/>
          </p:nvSpPr>
          <p:spPr bwMode="auto">
            <a:xfrm>
              <a:off x="4080" y="3120"/>
              <a:ext cx="1056" cy="24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auto">
            <a:xfrm>
              <a:off x="4032" y="3120"/>
              <a:ext cx="10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(10); // Good?</a:t>
              </a:r>
            </a:p>
          </p:txBody>
        </p:sp>
      </p:grpSp>
      <p:grpSp>
        <p:nvGrpSpPr>
          <p:cNvPr id="95255" name="Group 23"/>
          <p:cNvGrpSpPr>
            <a:grpSpLocks/>
          </p:cNvGrpSpPr>
          <p:nvPr/>
        </p:nvGrpSpPr>
        <p:grpSpPr bwMode="auto">
          <a:xfrm>
            <a:off x="6561637" y="3952796"/>
            <a:ext cx="1524000" cy="304800"/>
            <a:chOff x="4272" y="2640"/>
            <a:chExt cx="960" cy="192"/>
          </a:xfrm>
        </p:grpSpPr>
        <p:sp>
          <p:nvSpPr>
            <p:cNvPr id="95253" name="Line 21"/>
            <p:cNvSpPr>
              <a:spLocks noChangeShapeType="1"/>
            </p:cNvSpPr>
            <p:nvPr/>
          </p:nvSpPr>
          <p:spPr bwMode="auto">
            <a:xfrm>
              <a:off x="4272" y="2641"/>
              <a:ext cx="948" cy="1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4" name="Line 22"/>
            <p:cNvSpPr>
              <a:spLocks noChangeShapeType="1"/>
            </p:cNvSpPr>
            <p:nvPr/>
          </p:nvSpPr>
          <p:spPr bwMode="auto">
            <a:xfrm flipV="1">
              <a:off x="4272" y="2640"/>
              <a:ext cx="96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95784" y="5011641"/>
            <a:ext cx="6403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so </a:t>
            </a:r>
            <a:r>
              <a:rPr lang="en-US" dirty="0" smtClean="0"/>
              <a:t>how </a:t>
            </a:r>
            <a:r>
              <a:rPr lang="en-US" dirty="0"/>
              <a:t>can we </a:t>
            </a:r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 our </a:t>
            </a:r>
            <a:r>
              <a:rPr lang="en-US" dirty="0" smtClean="0">
                <a:solidFill>
                  <a:srgbClr val="6600CC"/>
                </a:solidFill>
              </a:rPr>
              <a:t>Nerd</a:t>
            </a:r>
            <a:r>
              <a:rPr lang="en-US" dirty="0" smtClean="0"/>
              <a:t> class so it works with our new </a:t>
            </a:r>
            <a:r>
              <a:rPr lang="en-US" dirty="0" smtClean="0">
                <a:solidFill>
                  <a:srgbClr val="6600CC"/>
                </a:solidFill>
              </a:rPr>
              <a:t>Stomach</a:t>
            </a:r>
            <a:r>
              <a:rPr lang="en-US" dirty="0" smtClean="0"/>
              <a:t> class?</a:t>
            </a:r>
            <a:endParaRPr lang="en-US" dirty="0"/>
          </a:p>
        </p:txBody>
      </p: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5447980" y="111934"/>
            <a:ext cx="3626237" cy="1477371"/>
          </a:xfrm>
          <a:prstGeom prst="wedgeRoundRectCallout">
            <a:avLst>
              <a:gd name="adj1" fmla="val -13524"/>
              <a:gd name="adj2" fmla="val 21117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Hmm… Perhaps we can do this?</a:t>
            </a:r>
            <a:endParaRPr lang="en-US" dirty="0"/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5567059" y="866233"/>
            <a:ext cx="33880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6600CC"/>
                </a:solidFill>
              </a:rPr>
              <a:t>Good thinking!</a:t>
            </a:r>
            <a:r>
              <a:rPr lang="en-US" dirty="0" smtClean="0"/>
              <a:t> But that’s </a:t>
            </a:r>
            <a:r>
              <a:rPr lang="en-US" dirty="0" smtClean="0">
                <a:solidFill>
                  <a:srgbClr val="FF0000"/>
                </a:solidFill>
              </a:rPr>
              <a:t>not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proper syntax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 uiExpand="1" build="p"/>
      <p:bldP spid="2" grpId="0"/>
      <p:bldP spid="27" grpId="0" animBg="1"/>
      <p:bldP spid="2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7324" y="899531"/>
            <a:ext cx="8638429" cy="4032442"/>
            <a:chOff x="187324" y="899531"/>
            <a:chExt cx="8638429" cy="4032442"/>
          </a:xfrm>
        </p:grpSpPr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32442"/>
              <a:chOff x="2928" y="712"/>
              <a:chExt cx="2640" cy="2874"/>
            </a:xfrm>
          </p:grpSpPr>
          <p:sp>
            <p:nvSpPr>
              <p:cNvPr id="20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269" cy="2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Nerd</a:t>
                </a:r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Nerd(void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)  </a:t>
                </a: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</a:p>
              <a:p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600" dirty="0" smtClean="0"/>
                  <a:t>  </a:t>
                </a:r>
                <a:endParaRPr lang="en-US" sz="16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string thought;</a:t>
                </a:r>
              </a:p>
              <a:p>
                <a:r>
                  <a:rPr lang="en-US" sz="1400" dirty="0" smtClean="0"/>
                  <a:t>};</a:t>
                </a:r>
                <a:endParaRPr lang="en-US" sz="14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7324" y="899531"/>
              <a:ext cx="4277097" cy="3646510"/>
              <a:chOff x="187324" y="899531"/>
              <a:chExt cx="4749433" cy="3646510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187324" y="899531"/>
                <a:ext cx="4537075" cy="34112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" name="Text Box 4"/>
              <p:cNvSpPr txBox="1">
                <a:spLocks noChangeArrowheads="1"/>
              </p:cNvSpPr>
              <p:nvPr/>
            </p:nvSpPr>
            <p:spPr bwMode="auto">
              <a:xfrm>
                <a:off x="228599" y="899532"/>
                <a:ext cx="1718740" cy="1077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</a:rPr>
                  <a:t>class Stomach</a:t>
                </a:r>
              </a:p>
              <a:p>
                <a:r>
                  <a:rPr lang="en-US" sz="1600" dirty="0">
                    <a:solidFill>
                      <a:schemeClr val="accent2"/>
                    </a:solidFill>
                  </a:rPr>
                  <a:t>{</a:t>
                </a:r>
              </a:p>
              <a:p>
                <a:r>
                  <a:rPr lang="en-US" sz="1200" b="1" dirty="0">
                    <a:solidFill>
                      <a:srgbClr val="CC0099"/>
                    </a:solidFill>
                  </a:rPr>
                  <a:t>public:</a:t>
                </a:r>
              </a:p>
              <a:p>
                <a:r>
                  <a:rPr lang="en-US" sz="1800" b="1" dirty="0" smtClean="0">
                    <a:solidFill>
                      <a:srgbClr val="0000CC"/>
                    </a:solidFill>
                  </a:rPr>
                  <a:t> </a:t>
                </a:r>
                <a:endParaRPr lang="en-US" sz="1800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8" name="Text Box 4"/>
              <p:cNvSpPr txBox="1">
                <a:spLocks noChangeArrowheads="1"/>
              </p:cNvSpPr>
              <p:nvPr/>
            </p:nvSpPr>
            <p:spPr bwMode="auto">
              <a:xfrm>
                <a:off x="241727" y="2683993"/>
                <a:ext cx="3942105" cy="18620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0000CC"/>
                    </a:solidFill>
                  </a:rPr>
                  <a:t>   ~</a:t>
                </a:r>
                <a:r>
                  <a:rPr lang="en-US" sz="1800" dirty="0">
                    <a:solidFill>
                      <a:srgbClr val="0000CC"/>
                    </a:solidFill>
                  </a:rPr>
                  <a:t>Stomach()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{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while (gas-- &gt; 0)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0000CC"/>
                    </a:solidFill>
                  </a:rPr>
                  <a:t>                           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cout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</a:rPr>
                  <a:t>&lt;&lt;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“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pffft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!”;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 </a:t>
                </a:r>
                <a:r>
                  <a:rPr lang="en-US" sz="1800" dirty="0">
                    <a:solidFill>
                      <a:srgbClr val="0000CC"/>
                    </a:solidFill>
                  </a:rPr>
                  <a:t>}</a:t>
                </a:r>
                <a:endParaRPr lang="en-US" sz="1800" b="1" dirty="0">
                  <a:solidFill>
                    <a:srgbClr val="0000CC"/>
                  </a:solidFill>
                </a:endParaRPr>
              </a:p>
              <a:p>
                <a:r>
                  <a:rPr lang="en-US" sz="1900" dirty="0" smtClean="0">
                    <a:solidFill>
                      <a:srgbClr val="000099"/>
                    </a:solidFill>
                  </a:rPr>
                  <a:t>   </a:t>
                </a:r>
                <a:r>
                  <a:rPr lang="en-US" sz="1900" dirty="0">
                    <a:solidFill>
                      <a:srgbClr val="000099"/>
                    </a:solidFill>
                  </a:rPr>
                  <a:t>void eat() </a:t>
                </a:r>
                <a:r>
                  <a:rPr lang="en-US" sz="1900" dirty="0" smtClean="0">
                    <a:solidFill>
                      <a:srgbClr val="000099"/>
                    </a:solidFill>
                  </a:rPr>
                  <a:t> { </a:t>
                </a:r>
                <a:r>
                  <a:rPr lang="en-US" sz="1900" dirty="0" smtClean="0">
                    <a:solidFill>
                      <a:srgbClr val="FF3300"/>
                    </a:solidFill>
                  </a:rPr>
                  <a:t>gas </a:t>
                </a:r>
                <a:r>
                  <a:rPr lang="en-US" sz="1900" dirty="0">
                    <a:solidFill>
                      <a:srgbClr val="FF3300"/>
                    </a:solidFill>
                  </a:rPr>
                  <a:t>++;</a:t>
                </a:r>
                <a:r>
                  <a:rPr lang="en-US" sz="19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900" dirty="0">
                    <a:solidFill>
                      <a:srgbClr val="000099"/>
                    </a:solidFill>
                  </a:rPr>
                  <a:t>}</a:t>
                </a:r>
              </a:p>
              <a:p>
                <a:r>
                  <a:rPr lang="en-US" sz="1200" b="1" dirty="0" smtClean="0">
                    <a:solidFill>
                      <a:srgbClr val="CC0099"/>
                    </a:solidFill>
                  </a:rPr>
                  <a:t>private</a:t>
                </a:r>
                <a:r>
                  <a:rPr lang="en-US" sz="1200" b="1" dirty="0">
                    <a:solidFill>
                      <a:srgbClr val="CC0099"/>
                    </a:solidFill>
                  </a:rPr>
                  <a:t>:</a:t>
                </a:r>
              </a:p>
              <a:p>
                <a:r>
                  <a:rPr lang="en-US" sz="1800" dirty="0">
                    <a:solidFill>
                      <a:srgbClr val="000099"/>
                    </a:solidFill>
                  </a:rPr>
                  <a:t>  </a:t>
                </a:r>
                <a:r>
                  <a:rPr lang="en-US" sz="1800" dirty="0" err="1">
                    <a:solidFill>
                      <a:srgbClr val="000099"/>
                    </a:solidFill>
                  </a:rPr>
                  <a:t>int</a:t>
                </a:r>
                <a:r>
                  <a:rPr lang="en-US" sz="1800" dirty="0">
                    <a:solidFill>
                      <a:srgbClr val="000099"/>
                    </a:solidFill>
                  </a:rPr>
                  <a:t> gas;</a:t>
                </a:r>
              </a:p>
              <a:p>
                <a:r>
                  <a:rPr lang="en-US" sz="1600" dirty="0">
                    <a:solidFill>
                      <a:schemeClr val="accent2"/>
                    </a:solidFill>
                  </a:rPr>
                  <a:t>};</a:t>
                </a:r>
              </a:p>
              <a:p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64757" y="1589305"/>
                <a:ext cx="4572000" cy="113877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Stomach(</a:t>
                </a:r>
                <a:r>
                  <a:rPr lang="en-US" dirty="0" err="1">
                    <a:solidFill>
                      <a:srgbClr val="FF3300"/>
                    </a:solidFill>
                  </a:rPr>
                  <a:t>int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startGas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) 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sz="1400" dirty="0"/>
                  <a:t>  {</a:t>
                </a:r>
              </a:p>
              <a:p>
                <a:r>
                  <a:rPr lang="en-US" dirty="0"/>
                  <a:t>     </a:t>
                </a:r>
                <a:r>
                  <a:rPr lang="en-US" dirty="0" smtClean="0"/>
                  <a:t>gas = </a:t>
                </a:r>
                <a:r>
                  <a:rPr lang="en-US" dirty="0" err="1" smtClean="0"/>
                  <a:t>startGas</a:t>
                </a:r>
                <a:r>
                  <a:rPr lang="en-US" dirty="0" smtClean="0"/>
                  <a:t>;</a:t>
                </a:r>
                <a:endParaRPr lang="en-US" dirty="0"/>
              </a:p>
              <a:p>
                <a:r>
                  <a:rPr lang="en-US" sz="1400" dirty="0" smtClean="0"/>
                  <a:t>  }</a:t>
                </a:r>
                <a:endParaRPr lang="en-US" sz="1400" dirty="0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4950405" y="4024300"/>
              <a:ext cx="1771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belly;</a:t>
              </a:r>
            </a:p>
          </p:txBody>
        </p:sp>
      </p:grpSp>
      <p:sp>
        <p:nvSpPr>
          <p:cNvPr id="96265" name="Text Box 9"/>
          <p:cNvSpPr txBox="1">
            <a:spLocks noChangeArrowheads="1"/>
          </p:cNvSpPr>
          <p:nvPr/>
        </p:nvSpPr>
        <p:spPr bwMode="auto">
          <a:xfrm>
            <a:off x="568618" y="5704114"/>
            <a:ext cx="80759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 initialize our </a:t>
            </a:r>
            <a:r>
              <a:rPr lang="en-US" dirty="0" smtClean="0">
                <a:solidFill>
                  <a:srgbClr val="6600CC"/>
                </a:solidFill>
              </a:rPr>
              <a:t>belly</a:t>
            </a:r>
            <a:r>
              <a:rPr lang="en-US" dirty="0" smtClean="0"/>
              <a:t>, we must use an </a:t>
            </a:r>
            <a:r>
              <a:rPr lang="en-US" dirty="0" smtClean="0">
                <a:solidFill>
                  <a:srgbClr val="FF0000"/>
                </a:solidFill>
              </a:rPr>
              <a:t>initializer list </a:t>
            </a:r>
            <a:r>
              <a:rPr lang="en-US" dirty="0" smtClean="0"/>
              <a:t>in our </a:t>
            </a:r>
            <a:br>
              <a:rPr lang="en-US" dirty="0" smtClean="0"/>
            </a:br>
            <a:r>
              <a:rPr lang="en-US" dirty="0" smtClean="0"/>
              <a:t>Nerd’s </a:t>
            </a:r>
            <a:r>
              <a:rPr lang="en-US" dirty="0" smtClean="0">
                <a:solidFill>
                  <a:srgbClr val="6600CC"/>
                </a:solidFill>
              </a:rPr>
              <a:t>constructor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96280" name="AutoShape 24"/>
          <p:cNvSpPr>
            <a:spLocks noChangeArrowheads="1"/>
          </p:cNvSpPr>
          <p:nvPr/>
        </p:nvSpPr>
        <p:spPr bwMode="auto">
          <a:xfrm>
            <a:off x="6289596" y="266574"/>
            <a:ext cx="2742644" cy="1044066"/>
          </a:xfrm>
          <a:prstGeom prst="wedgeRoundRectCallout">
            <a:avLst>
              <a:gd name="adj1" fmla="val -79329"/>
              <a:gd name="adj2" fmla="val 97703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/>
              <a:t>This means</a:t>
            </a:r>
            <a:r>
              <a:rPr lang="en-US" sz="1800" dirty="0" smtClean="0"/>
              <a:t>:</a:t>
            </a:r>
            <a:br>
              <a:rPr lang="en-US" sz="1800" dirty="0" smtClean="0"/>
            </a:br>
            <a:r>
              <a:rPr lang="en-US" sz="1800" dirty="0" smtClean="0"/>
              <a:t>“</a:t>
            </a:r>
            <a:r>
              <a:rPr lang="en-US" sz="1800" dirty="0" smtClean="0">
                <a:solidFill>
                  <a:srgbClr val="FF0000"/>
                </a:solidFill>
              </a:rPr>
              <a:t>Before</a:t>
            </a:r>
            <a:r>
              <a:rPr lang="en-US" sz="1800" dirty="0" smtClean="0"/>
              <a:t> </a:t>
            </a:r>
            <a:r>
              <a:rPr lang="en-US" sz="1800" dirty="0"/>
              <a:t>you </a:t>
            </a:r>
            <a:r>
              <a:rPr lang="en-US" sz="1800" dirty="0">
                <a:solidFill>
                  <a:srgbClr val="6600CC"/>
                </a:solidFill>
              </a:rPr>
              <a:t>construct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6600CC"/>
                </a:solidFill>
              </a:rPr>
              <a:t>Nerd</a:t>
            </a:r>
            <a:r>
              <a:rPr lang="en-US" sz="1800" dirty="0" smtClean="0"/>
              <a:t>…”</a:t>
            </a:r>
            <a:endParaRPr lang="en-US" sz="1800" dirty="0"/>
          </a:p>
        </p:txBody>
      </p:sp>
      <p:sp>
        <p:nvSpPr>
          <p:cNvPr id="22" name="Rectangle 21"/>
          <p:cNvSpPr/>
          <p:nvPr/>
        </p:nvSpPr>
        <p:spPr>
          <a:xfrm>
            <a:off x="1495784" y="5011641"/>
            <a:ext cx="6403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Alright, let’s see the correct syntax.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766641" y="202747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{ </a:t>
            </a:r>
            <a:endParaRPr lang="en-US" sz="1600" dirty="0"/>
          </a:p>
          <a:p>
            <a:r>
              <a:rPr lang="en-US" sz="1800" dirty="0"/>
              <a:t>       thought = “I heart CS";  </a:t>
            </a:r>
          </a:p>
          <a:p>
            <a:r>
              <a:rPr lang="en-US" sz="1600" dirty="0"/>
              <a:t>   }</a:t>
            </a:r>
          </a:p>
          <a:p>
            <a:r>
              <a:rPr lang="en-US" sz="1000" dirty="0"/>
              <a:t> 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  ~Nerd()  </a:t>
            </a:r>
          </a:p>
          <a:p>
            <a:r>
              <a:rPr lang="en-US" sz="1800" dirty="0"/>
              <a:t>   { </a:t>
            </a:r>
            <a:r>
              <a:rPr lang="en-US" sz="1800" dirty="0" err="1"/>
              <a:t>cout</a:t>
            </a:r>
            <a:r>
              <a:rPr lang="en-US" sz="1800" dirty="0"/>
              <a:t> &lt;&lt; “Argh “ &lt;&lt; thought;  }</a:t>
            </a:r>
          </a:p>
        </p:txBody>
      </p: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23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>
                <a:solidFill>
                  <a:srgbClr val="339933"/>
                </a:solidFill>
              </a:rPr>
              <a:t>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6954520" y="3658693"/>
            <a:ext cx="2225040" cy="1403364"/>
          </a:xfrm>
          <a:prstGeom prst="wedgeRoundRectCallout">
            <a:avLst>
              <a:gd name="adj1" fmla="val -86299"/>
              <a:gd name="adj2" fmla="val -149510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/>
              <a:t>“first </a:t>
            </a:r>
            <a:r>
              <a:rPr lang="en-US" sz="1800" dirty="0">
                <a:solidFill>
                  <a:srgbClr val="6600CC"/>
                </a:solidFill>
              </a:rPr>
              <a:t>construct</a:t>
            </a:r>
            <a:r>
              <a:rPr lang="en-US" sz="1800" dirty="0"/>
              <a:t> its </a:t>
            </a:r>
            <a:r>
              <a:rPr lang="en-US" sz="1800" dirty="0" smtClean="0">
                <a:solidFill>
                  <a:srgbClr val="6600CC"/>
                </a:solidFill>
              </a:rPr>
              <a:t>belly </a:t>
            </a:r>
            <a:r>
              <a:rPr lang="en-US" sz="1800" dirty="0" smtClean="0"/>
              <a:t>variable by </a:t>
            </a:r>
            <a:r>
              <a:rPr lang="en-US" sz="1800" dirty="0"/>
              <a:t>passing in a value of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7103E-6 L -4.16667E-6 0.027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6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5" grpId="0"/>
      <p:bldP spid="96280" grpId="0" animBg="1"/>
      <p:bldP spid="22" grpId="0"/>
      <p:bldP spid="24" grpId="0"/>
      <p:bldP spid="96272" grpId="0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87324" y="899531"/>
            <a:ext cx="8638429" cy="4108209"/>
            <a:chOff x="187324" y="899531"/>
            <a:chExt cx="8638429" cy="4108209"/>
          </a:xfrm>
        </p:grpSpPr>
        <p:grpSp>
          <p:nvGrpSpPr>
            <p:cNvPr id="38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108209"/>
              <a:chOff x="2928" y="712"/>
              <a:chExt cx="2640" cy="2928"/>
            </a:xfrm>
          </p:grpSpPr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2248" cy="29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Nerd</a:t>
                </a:r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Nerd(void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)  </a:t>
                </a:r>
              </a:p>
              <a:p>
                <a:r>
                  <a:rPr lang="en-US" sz="1400" dirty="0" smtClean="0"/>
                  <a:t>   </a:t>
                </a:r>
                <a:br>
                  <a:rPr lang="en-US" sz="1400" dirty="0" smtClean="0"/>
                </a:br>
                <a:r>
                  <a:rPr lang="en-US" sz="1600" dirty="0" smtClean="0"/>
                  <a:t>   { </a:t>
                </a:r>
                <a:endParaRPr lang="en-US" sz="1600" dirty="0"/>
              </a:p>
              <a:p>
                <a:r>
                  <a:rPr lang="en-US" sz="1800" dirty="0" smtClean="0"/>
                  <a:t>       </a:t>
                </a:r>
                <a:r>
                  <a:rPr lang="en-US" sz="1800" dirty="0"/>
                  <a:t>thought = </a:t>
                </a:r>
                <a:r>
                  <a:rPr lang="en-US" sz="1800" dirty="0" smtClean="0"/>
                  <a:t>“I heart CS";  </a:t>
                </a:r>
                <a:endParaRPr lang="en-US" sz="1800" dirty="0"/>
              </a:p>
              <a:p>
                <a:r>
                  <a:rPr lang="en-US" sz="1600" dirty="0" smtClean="0"/>
                  <a:t>   </a:t>
                </a:r>
                <a:r>
                  <a:rPr lang="en-US" sz="1600" dirty="0"/>
                  <a:t>}</a:t>
                </a:r>
              </a:p>
              <a:p>
                <a:r>
                  <a:rPr lang="en-US" sz="1000" dirty="0"/>
                  <a:t> 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~Nerd()  </a:t>
                </a:r>
              </a:p>
              <a:p>
                <a:r>
                  <a:rPr lang="en-US" sz="1800" dirty="0" smtClean="0"/>
                  <a:t>   </a:t>
                </a:r>
                <a:r>
                  <a:rPr lang="en-US" sz="1800" dirty="0"/>
                  <a:t>{ </a:t>
                </a:r>
                <a:r>
                  <a:rPr lang="en-US" sz="1800" dirty="0" err="1"/>
                  <a:t>cout</a:t>
                </a:r>
                <a:r>
                  <a:rPr lang="en-US" sz="1800" dirty="0"/>
                  <a:t> &lt;&lt; “Argh “ &lt;&lt; thought;  }</a:t>
                </a:r>
              </a:p>
              <a:p>
                <a:r>
                  <a:rPr lang="en-US" sz="300" dirty="0"/>
                  <a:t>  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string thought;</a:t>
                </a:r>
              </a:p>
              <a:p>
                <a:r>
                  <a:rPr lang="en-US" sz="1600" dirty="0" smtClean="0"/>
                  <a:t>};</a:t>
                </a:r>
                <a:endParaRPr lang="en-US" sz="1600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187324" y="899531"/>
              <a:ext cx="4277097" cy="3646510"/>
              <a:chOff x="187324" y="899531"/>
              <a:chExt cx="4749433" cy="3646510"/>
            </a:xfrm>
          </p:grpSpPr>
          <p:sp>
            <p:nvSpPr>
              <p:cNvPr id="41" name="Rectangle 20"/>
              <p:cNvSpPr>
                <a:spLocks noChangeArrowheads="1"/>
              </p:cNvSpPr>
              <p:nvPr/>
            </p:nvSpPr>
            <p:spPr bwMode="auto">
              <a:xfrm>
                <a:off x="187324" y="899531"/>
                <a:ext cx="4537075" cy="34112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2" name="Text Box 4"/>
              <p:cNvSpPr txBox="1">
                <a:spLocks noChangeArrowheads="1"/>
              </p:cNvSpPr>
              <p:nvPr/>
            </p:nvSpPr>
            <p:spPr bwMode="auto">
              <a:xfrm>
                <a:off x="228599" y="899532"/>
                <a:ext cx="1718740" cy="1077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</a:rPr>
                  <a:t>class Stomach</a:t>
                </a:r>
              </a:p>
              <a:p>
                <a:r>
                  <a:rPr lang="en-US" sz="1600" dirty="0">
                    <a:solidFill>
                      <a:schemeClr val="accent2"/>
                    </a:solidFill>
                  </a:rPr>
                  <a:t>{</a:t>
                </a:r>
              </a:p>
              <a:p>
                <a:r>
                  <a:rPr lang="en-US" sz="1200" b="1" dirty="0">
                    <a:solidFill>
                      <a:srgbClr val="CC0099"/>
                    </a:solidFill>
                  </a:rPr>
                  <a:t>public:</a:t>
                </a:r>
              </a:p>
              <a:p>
                <a:r>
                  <a:rPr lang="en-US" sz="1800" b="1" dirty="0" smtClean="0">
                    <a:solidFill>
                      <a:srgbClr val="0000CC"/>
                    </a:solidFill>
                  </a:rPr>
                  <a:t> </a:t>
                </a:r>
                <a:endParaRPr lang="en-US" sz="1800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43" name="Text Box 4"/>
              <p:cNvSpPr txBox="1">
                <a:spLocks noChangeArrowheads="1"/>
              </p:cNvSpPr>
              <p:nvPr/>
            </p:nvSpPr>
            <p:spPr bwMode="auto">
              <a:xfrm>
                <a:off x="241727" y="2683993"/>
                <a:ext cx="3942105" cy="18620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0000CC"/>
                    </a:solidFill>
                  </a:rPr>
                  <a:t>   ~</a:t>
                </a:r>
                <a:r>
                  <a:rPr lang="en-US" sz="1800" dirty="0">
                    <a:solidFill>
                      <a:srgbClr val="0000CC"/>
                    </a:solidFill>
                  </a:rPr>
                  <a:t>Stomach()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{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while (gas-- &gt; 0)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0000CC"/>
                    </a:solidFill>
                  </a:rPr>
                  <a:t>                           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cout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</a:rPr>
                  <a:t>&lt;&lt;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“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pffft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!”;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 </a:t>
                </a:r>
                <a:r>
                  <a:rPr lang="en-US" sz="1800" dirty="0">
                    <a:solidFill>
                      <a:srgbClr val="0000CC"/>
                    </a:solidFill>
                  </a:rPr>
                  <a:t>}</a:t>
                </a:r>
                <a:endParaRPr lang="en-US" sz="1800" b="1" dirty="0">
                  <a:solidFill>
                    <a:srgbClr val="0000CC"/>
                  </a:solidFill>
                </a:endParaRPr>
              </a:p>
              <a:p>
                <a:r>
                  <a:rPr lang="en-US" sz="1900" dirty="0" smtClean="0">
                    <a:solidFill>
                      <a:srgbClr val="000099"/>
                    </a:solidFill>
                  </a:rPr>
                  <a:t>   </a:t>
                </a:r>
                <a:r>
                  <a:rPr lang="en-US" sz="1900" dirty="0">
                    <a:solidFill>
                      <a:srgbClr val="000099"/>
                    </a:solidFill>
                  </a:rPr>
                  <a:t>void eat() </a:t>
                </a:r>
                <a:r>
                  <a:rPr lang="en-US" sz="1900" dirty="0" smtClean="0">
                    <a:solidFill>
                      <a:srgbClr val="000099"/>
                    </a:solidFill>
                  </a:rPr>
                  <a:t> { </a:t>
                </a:r>
                <a:r>
                  <a:rPr lang="en-US" sz="1900" dirty="0" smtClean="0">
                    <a:solidFill>
                      <a:srgbClr val="FF3300"/>
                    </a:solidFill>
                  </a:rPr>
                  <a:t>gas </a:t>
                </a:r>
                <a:r>
                  <a:rPr lang="en-US" sz="1900" dirty="0">
                    <a:solidFill>
                      <a:srgbClr val="FF3300"/>
                    </a:solidFill>
                  </a:rPr>
                  <a:t>++;</a:t>
                </a:r>
                <a:r>
                  <a:rPr lang="en-US" sz="19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900" dirty="0">
                    <a:solidFill>
                      <a:srgbClr val="000099"/>
                    </a:solidFill>
                  </a:rPr>
                  <a:t>}</a:t>
                </a:r>
              </a:p>
              <a:p>
                <a:r>
                  <a:rPr lang="en-US" sz="1200" b="1" dirty="0" smtClean="0">
                    <a:solidFill>
                      <a:srgbClr val="CC0099"/>
                    </a:solidFill>
                  </a:rPr>
                  <a:t>private</a:t>
                </a:r>
                <a:r>
                  <a:rPr lang="en-US" sz="1200" b="1" dirty="0">
                    <a:solidFill>
                      <a:srgbClr val="CC0099"/>
                    </a:solidFill>
                  </a:rPr>
                  <a:t>:</a:t>
                </a:r>
              </a:p>
              <a:p>
                <a:r>
                  <a:rPr lang="en-US" sz="1800" dirty="0">
                    <a:solidFill>
                      <a:srgbClr val="000099"/>
                    </a:solidFill>
                  </a:rPr>
                  <a:t>  </a:t>
                </a:r>
                <a:r>
                  <a:rPr lang="en-US" sz="1800" dirty="0" err="1">
                    <a:solidFill>
                      <a:srgbClr val="000099"/>
                    </a:solidFill>
                  </a:rPr>
                  <a:t>int</a:t>
                </a:r>
                <a:r>
                  <a:rPr lang="en-US" sz="1800" dirty="0">
                    <a:solidFill>
                      <a:srgbClr val="000099"/>
                    </a:solidFill>
                  </a:rPr>
                  <a:t> gas;</a:t>
                </a:r>
              </a:p>
              <a:p>
                <a:r>
                  <a:rPr lang="en-US" sz="1600" dirty="0">
                    <a:solidFill>
                      <a:schemeClr val="accent2"/>
                    </a:solidFill>
                  </a:rPr>
                  <a:t>};</a:t>
                </a:r>
              </a:p>
              <a:p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64757" y="1589305"/>
                <a:ext cx="4572000" cy="113877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Stomach(</a:t>
                </a:r>
                <a:r>
                  <a:rPr lang="en-US" dirty="0" err="1">
                    <a:solidFill>
                      <a:srgbClr val="FF3300"/>
                    </a:solidFill>
                  </a:rPr>
                  <a:t>int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startGas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) 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sz="1400" dirty="0"/>
                  <a:t>  {</a:t>
                </a:r>
              </a:p>
              <a:p>
                <a:r>
                  <a:rPr lang="en-US" dirty="0"/>
                  <a:t>     </a:t>
                </a:r>
                <a:r>
                  <a:rPr lang="en-US" dirty="0" smtClean="0"/>
                  <a:t>gas = </a:t>
                </a:r>
                <a:r>
                  <a:rPr lang="en-US" dirty="0" err="1" smtClean="0"/>
                  <a:t>startGas</a:t>
                </a:r>
                <a:r>
                  <a:rPr lang="en-US" dirty="0" smtClean="0"/>
                  <a:t>;</a:t>
                </a:r>
                <a:endParaRPr lang="en-US" dirty="0"/>
              </a:p>
              <a:p>
                <a:r>
                  <a:rPr lang="en-US" sz="1400" dirty="0" smtClean="0"/>
                  <a:t>  }</a:t>
                </a:r>
                <a:endParaRPr lang="en-US" sz="1400" dirty="0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4950405" y="3943020"/>
              <a:ext cx="1771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belly;</a:t>
              </a:r>
            </a:p>
          </p:txBody>
        </p:sp>
      </p:grp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97290" name="Text Box 10"/>
          <p:cNvSpPr txBox="1">
            <a:spLocks noChangeArrowheads="1"/>
          </p:cNvSpPr>
          <p:nvPr/>
        </p:nvSpPr>
        <p:spPr bwMode="auto">
          <a:xfrm>
            <a:off x="5157726" y="1976750"/>
            <a:ext cx="123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>
                <a:solidFill>
                  <a:srgbClr val="339933"/>
                </a:solidFill>
              </a:rPr>
              <a:t>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grpSp>
        <p:nvGrpSpPr>
          <p:cNvPr id="97292" name="Group 12"/>
          <p:cNvGrpSpPr>
            <a:grpSpLocks/>
          </p:cNvGrpSpPr>
          <p:nvPr/>
        </p:nvGrpSpPr>
        <p:grpSpPr bwMode="auto">
          <a:xfrm>
            <a:off x="5809694" y="5019031"/>
            <a:ext cx="1981200" cy="2017713"/>
            <a:chOff x="3168" y="960"/>
            <a:chExt cx="2448" cy="1787"/>
          </a:xfrm>
        </p:grpSpPr>
        <p:sp>
          <p:nvSpPr>
            <p:cNvPr id="97293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4" name="Rectangle 14"/>
            <p:cNvSpPr>
              <a:spLocks noChangeArrowheads="1"/>
            </p:cNvSpPr>
            <p:nvPr/>
          </p:nvSpPr>
          <p:spPr bwMode="auto">
            <a:xfrm>
              <a:off x="3168" y="990"/>
              <a:ext cx="2448" cy="1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>
                  <a:cs typeface="Courier New" pitchFamily="49" charset="0"/>
                </a:rPr>
                <a:t>int main(void)</a:t>
              </a:r>
              <a:endParaRPr lang="en-US" sz="1800"/>
            </a:p>
            <a:p>
              <a:pPr eaLnBrk="0" hangingPunct="0"/>
              <a:r>
                <a:rPr lang="en-US" sz="180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>
                  <a:cs typeface="Courier New" pitchFamily="49" charset="0"/>
                </a:rPr>
                <a:t>    Nerd carey;</a:t>
              </a:r>
            </a:p>
            <a:p>
              <a:pPr eaLnBrk="0" hangingPunct="0"/>
              <a:endParaRPr lang="en-US" sz="1600">
                <a:cs typeface="Courier New" pitchFamily="49" charset="0"/>
              </a:endParaRPr>
            </a:p>
            <a:p>
              <a:pPr eaLnBrk="0" hangingPunct="0"/>
              <a:r>
                <a:rPr lang="en-US" sz="1800"/>
                <a:t>    ...</a:t>
              </a:r>
            </a:p>
            <a:p>
              <a:pPr eaLnBrk="0" hangingPunct="0"/>
              <a:r>
                <a:rPr lang="en-US" sz="1800">
                  <a:cs typeface="Courier New" pitchFamily="49" charset="0"/>
                </a:rPr>
                <a:t>}</a:t>
              </a:r>
              <a:endParaRPr lang="en-US" sz="1800"/>
            </a:p>
            <a:p>
              <a:pPr eaLnBrk="0" hangingPunct="0"/>
              <a:r>
                <a:rPr lang="en-US" sz="1800">
                  <a:cs typeface="Courier New" pitchFamily="49" charset="0"/>
                </a:rPr>
                <a:t> </a:t>
              </a:r>
              <a:endParaRPr lang="en-US" sz="1800"/>
            </a:p>
          </p:txBody>
        </p:sp>
      </p:grpSp>
      <p:grpSp>
        <p:nvGrpSpPr>
          <p:cNvPr id="97322" name="Group 42"/>
          <p:cNvGrpSpPr>
            <a:grpSpLocks/>
          </p:cNvGrpSpPr>
          <p:nvPr/>
        </p:nvGrpSpPr>
        <p:grpSpPr bwMode="auto">
          <a:xfrm>
            <a:off x="899928" y="4873045"/>
            <a:ext cx="2660650" cy="1403902"/>
            <a:chOff x="4009" y="264"/>
            <a:chExt cx="1676" cy="1154"/>
          </a:xfrm>
        </p:grpSpPr>
        <p:sp>
          <p:nvSpPr>
            <p:cNvPr id="97323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049" cy="10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grpSp>
          <p:nvGrpSpPr>
            <p:cNvPr id="97324" name="Group 44"/>
            <p:cNvGrpSpPr>
              <a:grpSpLocks/>
            </p:cNvGrpSpPr>
            <p:nvPr/>
          </p:nvGrpSpPr>
          <p:grpSpPr bwMode="auto">
            <a:xfrm>
              <a:off x="4614" y="1165"/>
              <a:ext cx="1050" cy="253"/>
              <a:chOff x="4614" y="1243"/>
              <a:chExt cx="1050" cy="253"/>
            </a:xfrm>
          </p:grpSpPr>
          <p:sp>
            <p:nvSpPr>
              <p:cNvPr id="97325" name="Text Box 45"/>
              <p:cNvSpPr txBox="1">
                <a:spLocks noChangeArrowheads="1"/>
              </p:cNvSpPr>
              <p:nvPr/>
            </p:nvSpPr>
            <p:spPr bwMode="auto">
              <a:xfrm>
                <a:off x="4614" y="1243"/>
                <a:ext cx="616" cy="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thought</a:t>
                </a:r>
              </a:p>
            </p:txBody>
          </p:sp>
          <p:sp>
            <p:nvSpPr>
              <p:cNvPr id="97326" name="Rectangle 46"/>
              <p:cNvSpPr>
                <a:spLocks noChangeArrowheads="1"/>
              </p:cNvSpPr>
              <p:nvPr/>
            </p:nvSpPr>
            <p:spPr bwMode="auto">
              <a:xfrm>
                <a:off x="5099" y="1272"/>
                <a:ext cx="565" cy="18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7327" name="Text Box 47"/>
            <p:cNvSpPr txBox="1">
              <a:spLocks noChangeArrowheads="1"/>
            </p:cNvSpPr>
            <p:nvPr/>
          </p:nvSpPr>
          <p:spPr bwMode="auto">
            <a:xfrm>
              <a:off x="4009" y="264"/>
              <a:ext cx="781" cy="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/>
                <a:t>carey   </a:t>
              </a:r>
            </a:p>
          </p:txBody>
        </p:sp>
      </p:grpSp>
      <p:sp>
        <p:nvSpPr>
          <p:cNvPr id="97336" name="Text Box 56"/>
          <p:cNvSpPr txBox="1">
            <a:spLocks noChangeArrowheads="1"/>
          </p:cNvSpPr>
          <p:nvPr/>
        </p:nvSpPr>
        <p:spPr bwMode="auto">
          <a:xfrm>
            <a:off x="2548165" y="5982017"/>
            <a:ext cx="10855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“I heart CS</a:t>
            </a:r>
            <a:r>
              <a:rPr lang="en-US" sz="1200" dirty="0">
                <a:solidFill>
                  <a:schemeClr val="accent2"/>
                </a:solidFill>
              </a:rPr>
              <a:t>"</a:t>
            </a:r>
          </a:p>
        </p:txBody>
      </p:sp>
      <p:sp>
        <p:nvSpPr>
          <p:cNvPr id="97337" name="Line 57"/>
          <p:cNvSpPr>
            <a:spLocks noChangeShapeType="1"/>
          </p:cNvSpPr>
          <p:nvPr/>
        </p:nvSpPr>
        <p:spPr bwMode="auto">
          <a:xfrm>
            <a:off x="5828744" y="57794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7339" name="Line 59"/>
          <p:cNvSpPr>
            <a:spLocks noChangeShapeType="1"/>
          </p:cNvSpPr>
          <p:nvPr/>
        </p:nvSpPr>
        <p:spPr bwMode="auto">
          <a:xfrm>
            <a:off x="4676775" y="18897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7340" name="Line 60"/>
          <p:cNvSpPr>
            <a:spLocks noChangeShapeType="1"/>
          </p:cNvSpPr>
          <p:nvPr/>
        </p:nvSpPr>
        <p:spPr bwMode="auto">
          <a:xfrm>
            <a:off x="142875" y="17697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7341" name="Text Box 61"/>
          <p:cNvSpPr txBox="1">
            <a:spLocks noChangeArrowheads="1"/>
          </p:cNvSpPr>
          <p:nvPr/>
        </p:nvSpPr>
        <p:spPr bwMode="auto">
          <a:xfrm>
            <a:off x="5886073" y="1959652"/>
            <a:ext cx="4571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97342" name="Line 62"/>
          <p:cNvSpPr>
            <a:spLocks noChangeShapeType="1"/>
          </p:cNvSpPr>
          <p:nvPr/>
        </p:nvSpPr>
        <p:spPr bwMode="auto">
          <a:xfrm>
            <a:off x="447675" y="232314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7344" name="Line 64"/>
          <p:cNvSpPr>
            <a:spLocks noChangeShapeType="1"/>
          </p:cNvSpPr>
          <p:nvPr/>
        </p:nvSpPr>
        <p:spPr bwMode="auto">
          <a:xfrm>
            <a:off x="198120" y="259180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7345" name="Line 65"/>
          <p:cNvSpPr>
            <a:spLocks noChangeShapeType="1"/>
          </p:cNvSpPr>
          <p:nvPr/>
        </p:nvSpPr>
        <p:spPr bwMode="auto">
          <a:xfrm>
            <a:off x="4729480" y="236728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7347" name="Line 67"/>
          <p:cNvSpPr>
            <a:spLocks noChangeShapeType="1"/>
          </p:cNvSpPr>
          <p:nvPr/>
        </p:nvSpPr>
        <p:spPr bwMode="auto">
          <a:xfrm>
            <a:off x="4948555" y="261493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7348" name="Line 68"/>
          <p:cNvSpPr>
            <a:spLocks noChangeShapeType="1"/>
          </p:cNvSpPr>
          <p:nvPr/>
        </p:nvSpPr>
        <p:spPr bwMode="auto">
          <a:xfrm>
            <a:off x="4758055" y="28708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7349" name="Line 69"/>
          <p:cNvSpPr>
            <a:spLocks noChangeShapeType="1"/>
          </p:cNvSpPr>
          <p:nvPr/>
        </p:nvSpPr>
        <p:spPr bwMode="auto">
          <a:xfrm>
            <a:off x="5771594" y="632871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48797" y="5218089"/>
            <a:ext cx="1683211" cy="578883"/>
            <a:chOff x="7325857" y="916544"/>
            <a:chExt cx="1683211" cy="578883"/>
          </a:xfrm>
        </p:grpSpPr>
        <p:grpSp>
          <p:nvGrpSpPr>
            <p:cNvPr id="97328" name="Group 48"/>
            <p:cNvGrpSpPr>
              <a:grpSpLocks/>
            </p:cNvGrpSpPr>
            <p:nvPr/>
          </p:nvGrpSpPr>
          <p:grpSpPr bwMode="auto">
            <a:xfrm>
              <a:off x="7880888" y="962027"/>
              <a:ext cx="1128180" cy="533400"/>
              <a:chOff x="4922" y="440"/>
              <a:chExt cx="745" cy="336"/>
            </a:xfrm>
            <a:solidFill>
              <a:srgbClr val="FED6FE"/>
            </a:solidFill>
          </p:grpSpPr>
          <p:sp>
            <p:nvSpPr>
              <p:cNvPr id="97329" name="Rectangle 49"/>
              <p:cNvSpPr>
                <a:spLocks noChangeArrowheads="1"/>
              </p:cNvSpPr>
              <p:nvPr/>
            </p:nvSpPr>
            <p:spPr bwMode="auto">
              <a:xfrm>
                <a:off x="4922" y="440"/>
                <a:ext cx="745" cy="336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200" dirty="0"/>
                  <a:t>  </a:t>
                </a:r>
                <a:r>
                  <a:rPr lang="en-US" sz="1200" dirty="0" smtClean="0"/>
                  <a:t>     </a:t>
                </a:r>
                <a:endParaRPr lang="en-US" sz="1200" dirty="0"/>
              </a:p>
              <a:p>
                <a:r>
                  <a:rPr lang="en-US" sz="1800" dirty="0" smtClean="0"/>
                  <a:t>gas</a:t>
                </a:r>
                <a:endParaRPr lang="en-US" sz="1400" dirty="0"/>
              </a:p>
            </p:txBody>
          </p:sp>
          <p:sp>
            <p:nvSpPr>
              <p:cNvPr id="97330" name="Rectangle 50"/>
              <p:cNvSpPr>
                <a:spLocks noChangeArrowheads="1"/>
              </p:cNvSpPr>
              <p:nvPr/>
            </p:nvSpPr>
            <p:spPr bwMode="auto">
              <a:xfrm>
                <a:off x="5294" y="598"/>
                <a:ext cx="336" cy="156"/>
              </a:xfrm>
              <a:prstGeom prst="rect">
                <a:avLst/>
              </a:prstGeom>
              <a:solidFill>
                <a:srgbClr val="EEFCB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7325857" y="916544"/>
              <a:ext cx="6383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belly</a:t>
              </a:r>
            </a:p>
          </p:txBody>
        </p:sp>
      </p:grpSp>
      <p:sp>
        <p:nvSpPr>
          <p:cNvPr id="97331" name="Text Box 51"/>
          <p:cNvSpPr txBox="1">
            <a:spLocks noChangeArrowheads="1"/>
          </p:cNvSpPr>
          <p:nvPr/>
        </p:nvSpPr>
        <p:spPr bwMode="auto">
          <a:xfrm>
            <a:off x="2970005" y="5440565"/>
            <a:ext cx="4794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6289596" y="266574"/>
            <a:ext cx="2742644" cy="1044066"/>
          </a:xfrm>
          <a:prstGeom prst="wedgeRoundRectCallout">
            <a:avLst>
              <a:gd name="adj1" fmla="val -79329"/>
              <a:gd name="adj2" fmla="val 97703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accent6"/>
                </a:solidFill>
              </a:rPr>
              <a:t>C++: </a:t>
            </a:r>
            <a:r>
              <a:rPr lang="en-US" sz="1800" dirty="0" smtClean="0"/>
              <a:t>Ok, I’ve been asked to </a:t>
            </a:r>
            <a:r>
              <a:rPr lang="en-US" sz="1800" dirty="0" smtClean="0">
                <a:solidFill>
                  <a:srgbClr val="6600CC"/>
                </a:solidFill>
              </a:rPr>
              <a:t>construct</a:t>
            </a:r>
            <a:r>
              <a:rPr lang="en-US" sz="1800" dirty="0" smtClean="0"/>
              <a:t> a </a:t>
            </a:r>
            <a:r>
              <a:rPr lang="en-US" sz="1800" dirty="0" smtClean="0">
                <a:solidFill>
                  <a:srgbClr val="6600CC"/>
                </a:solidFill>
              </a:rPr>
              <a:t>Nerd</a:t>
            </a:r>
            <a:r>
              <a:rPr lang="en-US" sz="1800" dirty="0" smtClean="0"/>
              <a:t> variable.</a:t>
            </a:r>
            <a:endParaRPr lang="en-US" sz="1800" dirty="0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6209682" y="2891199"/>
            <a:ext cx="2742644" cy="1299801"/>
          </a:xfrm>
          <a:prstGeom prst="wedgeRoundRectCallout">
            <a:avLst>
              <a:gd name="adj1" fmla="val -70288"/>
              <a:gd name="adj2" fmla="val -98934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accent6"/>
                </a:solidFill>
              </a:rPr>
              <a:t>C++: </a:t>
            </a:r>
            <a:r>
              <a:rPr lang="en-US" sz="1800" dirty="0" err="1" smtClean="0"/>
              <a:t>Ahh</a:t>
            </a:r>
            <a:r>
              <a:rPr lang="en-US" sz="1800" dirty="0" smtClean="0"/>
              <a:t>! But before I can do this, I must first initialize the </a:t>
            </a:r>
            <a:r>
              <a:rPr lang="en-US" sz="1800" dirty="0" smtClean="0">
                <a:solidFill>
                  <a:srgbClr val="6600CC"/>
                </a:solidFill>
              </a:rPr>
              <a:t>belly</a:t>
            </a:r>
            <a:r>
              <a:rPr lang="en-US" sz="1800" dirty="0" smtClean="0"/>
              <a:t> variable.</a:t>
            </a:r>
            <a:endParaRPr lang="en-US" sz="1800" dirty="0"/>
          </a:p>
        </p:txBody>
      </p:sp>
      <p:sp>
        <p:nvSpPr>
          <p:cNvPr id="97338" name="Line 58"/>
          <p:cNvSpPr>
            <a:spLocks noChangeShapeType="1"/>
          </p:cNvSpPr>
          <p:nvPr/>
        </p:nvSpPr>
        <p:spPr bwMode="auto">
          <a:xfrm flipV="1">
            <a:off x="5955921" y="2271450"/>
            <a:ext cx="175639" cy="3336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6289596" y="3019066"/>
            <a:ext cx="2742644" cy="1629134"/>
          </a:xfrm>
          <a:prstGeom prst="wedgeRoundRectCallout">
            <a:avLst>
              <a:gd name="adj1" fmla="val -92326"/>
              <a:gd name="adj2" fmla="val -8953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accent6"/>
                </a:solidFill>
              </a:rPr>
              <a:t>C++: </a:t>
            </a:r>
            <a:r>
              <a:rPr lang="en-US" sz="1800" dirty="0" smtClean="0"/>
              <a:t>Ok, now that I’ve initialized the </a:t>
            </a:r>
            <a:r>
              <a:rPr lang="en-US" sz="1800" dirty="0" smtClean="0">
                <a:solidFill>
                  <a:srgbClr val="6600CC"/>
                </a:solidFill>
              </a:rPr>
              <a:t>belly </a:t>
            </a:r>
            <a:r>
              <a:rPr lang="en-US" sz="1800" dirty="0" smtClean="0"/>
              <a:t>variable, I can run </a:t>
            </a:r>
            <a:r>
              <a:rPr lang="en-US" sz="1800" dirty="0" smtClean="0">
                <a:solidFill>
                  <a:srgbClr val="6600CC"/>
                </a:solidFill>
              </a:rPr>
              <a:t>Nerd’s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6600CC"/>
                </a:solidFill>
              </a:rPr>
              <a:t>constructor</a:t>
            </a:r>
            <a:r>
              <a:rPr lang="en-US" sz="1800" dirty="0" smtClean="0"/>
              <a:t> normally.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81481E-6 L -0.38541 -0.0937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7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1" y="-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7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7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9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36" grpId="0"/>
      <p:bldP spid="97337" grpId="0" animBg="1"/>
      <p:bldP spid="97337" grpId="1" animBg="1"/>
      <p:bldP spid="97339" grpId="0" animBg="1"/>
      <p:bldP spid="97339" grpId="1" animBg="1"/>
      <p:bldP spid="97340" grpId="0" animBg="1"/>
      <p:bldP spid="97340" grpId="1" animBg="1"/>
      <p:bldP spid="97341" grpId="0"/>
      <p:bldP spid="97341" grpId="1"/>
      <p:bldP spid="97341" grpId="2"/>
      <p:bldP spid="97342" grpId="0" animBg="1"/>
      <p:bldP spid="97342" grpId="1" animBg="1"/>
      <p:bldP spid="97344" grpId="0" animBg="1"/>
      <p:bldP spid="97344" grpId="1" animBg="1"/>
      <p:bldP spid="97345" grpId="0" animBg="1"/>
      <p:bldP spid="97345" grpId="1" animBg="1"/>
      <p:bldP spid="97347" grpId="0" animBg="1"/>
      <p:bldP spid="97347" grpId="1" animBg="1"/>
      <p:bldP spid="97348" grpId="0" animBg="1"/>
      <p:bldP spid="97348" grpId="1" animBg="1"/>
      <p:bldP spid="97349" grpId="0" animBg="1"/>
      <p:bldP spid="97349" grpId="1" animBg="1"/>
      <p:bldP spid="97331" grpId="0"/>
      <p:bldP spid="50" grpId="0" animBg="1"/>
      <p:bldP spid="50" grpId="1" animBg="1"/>
      <p:bldP spid="51" grpId="0" animBg="1"/>
      <p:bldP spid="51" grpId="1" animBg="1"/>
      <p:bldP spid="97338" grpId="0" animBg="1"/>
      <p:bldP spid="97338" grpId="1" animBg="1"/>
      <p:bldP spid="52" grpId="0" animBg="1"/>
      <p:bldP spid="5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78874" y="2756503"/>
            <a:ext cx="4191000" cy="4108209"/>
            <a:chOff x="4634753" y="899531"/>
            <a:chExt cx="4191000" cy="4108209"/>
          </a:xfrm>
        </p:grpSpPr>
        <p:grpSp>
          <p:nvGrpSpPr>
            <p:cNvPr id="26" name="Group 25"/>
            <p:cNvGrpSpPr/>
            <p:nvPr/>
          </p:nvGrpSpPr>
          <p:grpSpPr>
            <a:xfrm>
              <a:off x="4634753" y="899531"/>
              <a:ext cx="4191000" cy="4108209"/>
              <a:chOff x="4634753" y="899531"/>
              <a:chExt cx="4191000" cy="4108209"/>
            </a:xfrm>
          </p:grpSpPr>
          <p:grpSp>
            <p:nvGrpSpPr>
              <p:cNvPr id="27" name="Group 17"/>
              <p:cNvGrpSpPr>
                <a:grpSpLocks/>
              </p:cNvGrpSpPr>
              <p:nvPr/>
            </p:nvGrpSpPr>
            <p:grpSpPr bwMode="auto">
              <a:xfrm>
                <a:off x="4634753" y="899531"/>
                <a:ext cx="4191000" cy="4108209"/>
                <a:chOff x="2928" y="712"/>
                <a:chExt cx="2640" cy="2928"/>
              </a:xfrm>
            </p:grpSpPr>
            <p:sp>
              <p:nvSpPr>
                <p:cNvPr id="34" name="Rectangle 7"/>
                <p:cNvSpPr>
                  <a:spLocks noChangeArrowheads="1"/>
                </p:cNvSpPr>
                <p:nvPr/>
              </p:nvSpPr>
              <p:spPr bwMode="auto">
                <a:xfrm>
                  <a:off x="2928" y="719"/>
                  <a:ext cx="2640" cy="28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11" y="712"/>
                  <a:ext cx="2248" cy="29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/>
                    <a:t>class Nerd</a:t>
                  </a:r>
                </a:p>
                <a:p>
                  <a:r>
                    <a:rPr lang="en-US" sz="1800" dirty="0"/>
                    <a:t>{</a:t>
                  </a:r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public:</a:t>
                  </a:r>
                </a:p>
                <a:p>
                  <a:r>
                    <a:rPr lang="en-US" sz="1800" dirty="0">
                      <a:solidFill>
                        <a:schemeClr val="accent2"/>
                      </a:solidFill>
                    </a:rPr>
                    <a:t>  </a:t>
                  </a: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 Nerd(void</a:t>
                  </a:r>
                  <a:r>
                    <a:rPr lang="en-US" sz="1800" dirty="0">
                      <a:solidFill>
                        <a:schemeClr val="accent2"/>
                      </a:solidFill>
                    </a:rPr>
                    <a:t>)  </a:t>
                  </a:r>
                </a:p>
                <a:p>
                  <a:r>
                    <a:rPr lang="en-US" sz="1400" dirty="0" smtClean="0"/>
                    <a:t>   </a:t>
                  </a:r>
                  <a:br>
                    <a:rPr lang="en-US" sz="1400" dirty="0" smtClean="0"/>
                  </a:br>
                  <a:r>
                    <a:rPr lang="en-US" sz="1600" dirty="0" smtClean="0"/>
                    <a:t>   { </a:t>
                  </a:r>
                  <a:endParaRPr lang="en-US" sz="1600" dirty="0"/>
                </a:p>
                <a:p>
                  <a:r>
                    <a:rPr lang="en-US" sz="1800" dirty="0" smtClean="0"/>
                    <a:t>       </a:t>
                  </a:r>
                  <a:r>
                    <a:rPr lang="en-US" sz="1800" dirty="0"/>
                    <a:t>thought = </a:t>
                  </a:r>
                  <a:r>
                    <a:rPr lang="en-US" sz="1800" dirty="0" smtClean="0"/>
                    <a:t>“I heart CS";  </a:t>
                  </a:r>
                  <a:endParaRPr lang="en-US" sz="1800" dirty="0"/>
                </a:p>
                <a:p>
                  <a:r>
                    <a:rPr lang="en-US" sz="1600" dirty="0" smtClean="0"/>
                    <a:t>   </a:t>
                  </a:r>
                  <a:r>
                    <a:rPr lang="en-US" sz="1600" dirty="0"/>
                    <a:t>}</a:t>
                  </a:r>
                </a:p>
                <a:p>
                  <a:r>
                    <a:rPr lang="en-US" sz="1000" dirty="0"/>
                    <a:t> </a:t>
                  </a:r>
                </a:p>
                <a:p>
                  <a:r>
                    <a:rPr lang="en-US" sz="1800" dirty="0">
                      <a:solidFill>
                        <a:schemeClr val="accent2"/>
                      </a:solidFill>
                    </a:rPr>
                    <a:t> </a:t>
                  </a: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  </a:t>
                  </a:r>
                  <a:r>
                    <a:rPr lang="en-US" sz="1800" dirty="0">
                      <a:solidFill>
                        <a:schemeClr val="accent2"/>
                      </a:solidFill>
                    </a:rPr>
                    <a:t>~Nerd()  </a:t>
                  </a:r>
                </a:p>
                <a:p>
                  <a:r>
                    <a:rPr lang="en-US" sz="1800" dirty="0" smtClean="0"/>
                    <a:t>   </a:t>
                  </a:r>
                  <a:r>
                    <a:rPr lang="en-US" sz="1800" dirty="0"/>
                    <a:t>{ </a:t>
                  </a:r>
                  <a:r>
                    <a:rPr lang="en-US" sz="1800" dirty="0" err="1"/>
                    <a:t>cout</a:t>
                  </a:r>
                  <a:r>
                    <a:rPr lang="en-US" sz="1800" dirty="0"/>
                    <a:t> &lt;&lt; “Argh “ &lt;&lt; thought;  }</a:t>
                  </a:r>
                </a:p>
                <a:p>
                  <a:r>
                    <a:rPr lang="en-US" sz="300" dirty="0"/>
                    <a:t>  </a:t>
                  </a:r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private:</a:t>
                  </a:r>
                </a:p>
                <a:p>
                  <a:r>
                    <a:rPr lang="en-US" sz="1800" dirty="0" smtClean="0">
                      <a:solidFill>
                        <a:srgbClr val="FF0000"/>
                      </a:solidFill>
                    </a:rPr>
                    <a:t>    </a:t>
                  </a:r>
                </a:p>
                <a:p>
                  <a:r>
                    <a:rPr lang="en-US" sz="1800" dirty="0" smtClean="0"/>
                    <a:t>   string thought;</a:t>
                  </a:r>
                </a:p>
                <a:p>
                  <a:r>
                    <a:rPr lang="en-US" sz="1600" dirty="0" smtClean="0"/>
                    <a:t>};</a:t>
                  </a:r>
                  <a:endParaRPr lang="en-US" sz="1600" dirty="0"/>
                </a:p>
              </p:txBody>
            </p:sp>
          </p:grpSp>
          <p:sp>
            <p:nvSpPr>
              <p:cNvPr id="29" name="Rectangle 28"/>
              <p:cNvSpPr/>
              <p:nvPr/>
            </p:nvSpPr>
            <p:spPr>
              <a:xfrm>
                <a:off x="4950405" y="3943020"/>
                <a:ext cx="17716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Stomach belly;</a:t>
                </a:r>
              </a:p>
            </p:txBody>
          </p:sp>
        </p:grpSp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5157726" y="1976750"/>
              <a:ext cx="12350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: </a:t>
              </a:r>
              <a:r>
                <a:rPr lang="en-US" sz="1800" dirty="0">
                  <a:solidFill>
                    <a:srgbClr val="339933"/>
                  </a:solidFill>
                </a:rPr>
                <a:t>belly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FF0000"/>
                  </a:solidFill>
                </a:rPr>
                <a:t>10</a:t>
              </a:r>
              <a:r>
                <a:rPr lang="en-US" sz="1800" dirty="0"/>
                <a:t>)</a:t>
              </a:r>
            </a:p>
          </p:txBody>
        </p:sp>
      </p:grpSp>
      <p:sp>
        <p:nvSpPr>
          <p:cNvPr id="98307" name="Rectangle 3"/>
          <p:cNvSpPr>
            <a:spLocks noGrp="1" noChangeArrowheads="1"/>
          </p:cNvSpPr>
          <p:nvPr>
            <p:ph type="title"/>
          </p:nvPr>
        </p:nvSpPr>
        <p:spPr>
          <a:xfrm>
            <a:off x="671945" y="-138550"/>
            <a:ext cx="7772400" cy="1143000"/>
          </a:xfrm>
          <a:noFill/>
          <a:ln/>
        </p:spPr>
        <p:txBody>
          <a:bodyPr/>
          <a:lstStyle/>
          <a:p>
            <a:r>
              <a:rPr lang="en-US" sz="4000" dirty="0" smtClean="0"/>
              <a:t>Advanced Class </a:t>
            </a:r>
            <a:r>
              <a:rPr lang="en-US" sz="4000" dirty="0"/>
              <a:t>Composition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517525" y="1747649"/>
            <a:ext cx="8169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/>
              <a:t>It’d be nice if we could pass in this value to our </a:t>
            </a:r>
            <a:r>
              <a:rPr lang="en-US" dirty="0" smtClean="0">
                <a:solidFill>
                  <a:srgbClr val="6600CC"/>
                </a:solidFill>
              </a:rPr>
              <a:t>Nerd</a:t>
            </a:r>
            <a:r>
              <a:rPr lang="en-US" dirty="0" smtClean="0"/>
              <a:t> </a:t>
            </a:r>
            <a:r>
              <a:rPr lang="en-US" dirty="0"/>
              <a:t>class </a:t>
            </a:r>
            <a:r>
              <a:rPr lang="en-US" dirty="0" smtClean="0"/>
              <a:t>and then have it pass it in to the </a:t>
            </a:r>
            <a:r>
              <a:rPr lang="en-US" dirty="0" smtClean="0">
                <a:solidFill>
                  <a:srgbClr val="6600CC"/>
                </a:solidFill>
              </a:rPr>
              <a:t>Stomach.</a:t>
            </a:r>
            <a:endParaRPr lang="en-US" dirty="0"/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533400" y="936357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8080"/>
                </a:solidFill>
              </a:rPr>
              <a:t>In our current Nerd, the Stomach always starts out with </a:t>
            </a:r>
            <a:r>
              <a:rPr lang="en-US" dirty="0" smtClean="0">
                <a:solidFill>
                  <a:srgbClr val="008080"/>
                </a:solidFill>
              </a:rPr>
              <a:t/>
            </a:r>
            <a:br>
              <a:rPr lang="en-US" dirty="0" smtClean="0">
                <a:solidFill>
                  <a:srgbClr val="00808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10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farts of gas</a:t>
            </a:r>
            <a:r>
              <a:rPr lang="en-US" dirty="0">
                <a:solidFill>
                  <a:srgbClr val="008080"/>
                </a:solidFill>
              </a:rPr>
              <a:t>…</a:t>
            </a:r>
          </a:p>
        </p:txBody>
      </p:sp>
      <p:grpSp>
        <p:nvGrpSpPr>
          <p:cNvPr id="98333" name="Group 29"/>
          <p:cNvGrpSpPr>
            <a:grpSpLocks/>
          </p:cNvGrpSpPr>
          <p:nvPr/>
        </p:nvGrpSpPr>
        <p:grpSpPr bwMode="auto">
          <a:xfrm>
            <a:off x="1449566" y="3641541"/>
            <a:ext cx="363539" cy="261938"/>
            <a:chOff x="3557" y="2478"/>
            <a:chExt cx="450" cy="165"/>
          </a:xfrm>
        </p:grpSpPr>
        <p:sp>
          <p:nvSpPr>
            <p:cNvPr id="98331" name="Line 27"/>
            <p:cNvSpPr>
              <a:spLocks noChangeShapeType="1"/>
            </p:cNvSpPr>
            <p:nvPr/>
          </p:nvSpPr>
          <p:spPr bwMode="auto">
            <a:xfrm>
              <a:off x="3567" y="2478"/>
              <a:ext cx="440" cy="1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2" name="Line 28"/>
            <p:cNvSpPr>
              <a:spLocks noChangeShapeType="1"/>
            </p:cNvSpPr>
            <p:nvPr/>
          </p:nvSpPr>
          <p:spPr bwMode="auto">
            <a:xfrm flipV="1">
              <a:off x="3557" y="2482"/>
              <a:ext cx="450" cy="1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330" name="Group 26"/>
          <p:cNvGrpSpPr>
            <a:grpSpLocks/>
          </p:cNvGrpSpPr>
          <p:nvPr/>
        </p:nvGrpSpPr>
        <p:grpSpPr bwMode="auto">
          <a:xfrm>
            <a:off x="1386765" y="3554654"/>
            <a:ext cx="1466850" cy="363732"/>
            <a:chOff x="4944" y="1988"/>
            <a:chExt cx="654" cy="244"/>
          </a:xfrm>
        </p:grpSpPr>
        <p:sp>
          <p:nvSpPr>
            <p:cNvPr id="98327" name="Rectangle 23"/>
            <p:cNvSpPr>
              <a:spLocks noChangeArrowheads="1"/>
            </p:cNvSpPr>
            <p:nvPr/>
          </p:nvSpPr>
          <p:spPr bwMode="auto">
            <a:xfrm>
              <a:off x="4972" y="1988"/>
              <a:ext cx="432" cy="23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28" name="Text Box 24"/>
            <p:cNvSpPr txBox="1">
              <a:spLocks noChangeArrowheads="1"/>
            </p:cNvSpPr>
            <p:nvPr/>
          </p:nvSpPr>
          <p:spPr bwMode="auto">
            <a:xfrm>
              <a:off x="4944" y="2001"/>
              <a:ext cx="6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 err="1">
                  <a:solidFill>
                    <a:srgbClr val="FF3300"/>
                  </a:solidFill>
                </a:rPr>
                <a:t>int</a:t>
              </a:r>
              <a:r>
                <a:rPr lang="en-US" sz="1800" dirty="0">
                  <a:solidFill>
                    <a:srgbClr val="FF3300"/>
                  </a:solidFill>
                </a:rPr>
                <a:t> </a:t>
              </a:r>
              <a:r>
                <a:rPr lang="en-US" sz="1800" dirty="0" smtClean="0">
                  <a:solidFill>
                    <a:srgbClr val="FF3300"/>
                  </a:solidFill>
                </a:rPr>
                <a:t>farts</a:t>
              </a:r>
              <a:r>
                <a:rPr lang="en-US" sz="1800" dirty="0" smtClean="0">
                  <a:solidFill>
                    <a:schemeClr val="accent6">
                      <a:lumMod val="75000"/>
                    </a:schemeClr>
                  </a:solidFill>
                </a:rPr>
                <a:t>)</a:t>
              </a:r>
              <a:endParaRPr lang="en-US" sz="18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98321" name="Line 17"/>
          <p:cNvSpPr>
            <a:spLocks noChangeShapeType="1"/>
          </p:cNvSpPr>
          <p:nvPr/>
        </p:nvSpPr>
        <p:spPr bwMode="auto">
          <a:xfrm flipH="1">
            <a:off x="1960563" y="1580827"/>
            <a:ext cx="1534305" cy="233871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8" name="Group 12"/>
          <p:cNvGrpSpPr>
            <a:grpSpLocks/>
          </p:cNvGrpSpPr>
          <p:nvPr/>
        </p:nvGrpSpPr>
        <p:grpSpPr bwMode="auto">
          <a:xfrm>
            <a:off x="5167000" y="4891074"/>
            <a:ext cx="3434569" cy="2017713"/>
            <a:chOff x="3168" y="960"/>
            <a:chExt cx="2448" cy="1787"/>
          </a:xfrm>
        </p:grpSpPr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14"/>
            <p:cNvSpPr>
              <a:spLocks noChangeArrowheads="1"/>
            </p:cNvSpPr>
            <p:nvPr/>
          </p:nvSpPr>
          <p:spPr bwMode="auto">
            <a:xfrm>
              <a:off x="3168" y="990"/>
              <a:ext cx="2448" cy="1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Nerd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72141" y="5469405"/>
            <a:ext cx="1524776" cy="369332"/>
            <a:chOff x="7142398" y="5469405"/>
            <a:chExt cx="1524776" cy="369332"/>
          </a:xfrm>
        </p:grpSpPr>
        <p:sp>
          <p:nvSpPr>
            <p:cNvPr id="3" name="Rectangle 2"/>
            <p:cNvSpPr/>
            <p:nvPr/>
          </p:nvSpPr>
          <p:spPr bwMode="auto">
            <a:xfrm>
              <a:off x="7222227" y="5556142"/>
              <a:ext cx="209227" cy="2670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142398" y="5469405"/>
              <a:ext cx="1524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/>
                <a:t>(</a:t>
              </a:r>
              <a:r>
                <a:rPr lang="en-US" sz="1800" dirty="0" smtClean="0">
                  <a:solidFill>
                    <a:srgbClr val="FF3300"/>
                  </a:solidFill>
                </a:rPr>
                <a:t>3</a:t>
              </a:r>
              <a:r>
                <a:rPr lang="en-US" sz="1800" dirty="0" smtClean="0"/>
                <a:t>);</a:t>
              </a:r>
              <a:r>
                <a:rPr lang="en-US" sz="1800" dirty="0" smtClean="0">
                  <a:solidFill>
                    <a:srgbClr val="FF3300"/>
                  </a:solidFill>
                </a:rPr>
                <a:t> // gassy</a:t>
              </a:r>
              <a:endParaRPr lang="en-US" sz="1800" dirty="0">
                <a:solidFill>
                  <a:srgbClr val="FF3300"/>
                </a:solidFill>
              </a:endParaRPr>
            </a:p>
          </p:txBody>
        </p:sp>
      </p:grp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4947495" y="2903875"/>
            <a:ext cx="39890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Let’s see how to modify our </a:t>
            </a:r>
            <a:r>
              <a:rPr lang="en-US" dirty="0" smtClean="0">
                <a:solidFill>
                  <a:srgbClr val="6600CC"/>
                </a:solidFill>
              </a:rPr>
              <a:t>Nerd</a:t>
            </a:r>
            <a:r>
              <a:rPr lang="en-US" dirty="0" smtClean="0"/>
              <a:t> class to make this work…</a:t>
            </a:r>
            <a:endParaRPr lang="en-US" dirty="0"/>
          </a:p>
        </p:txBody>
      </p:sp>
      <p:grpSp>
        <p:nvGrpSpPr>
          <p:cNvPr id="45" name="Group 29"/>
          <p:cNvGrpSpPr>
            <a:grpSpLocks/>
          </p:cNvGrpSpPr>
          <p:nvPr/>
        </p:nvGrpSpPr>
        <p:grpSpPr bwMode="auto">
          <a:xfrm>
            <a:off x="1725365" y="3903479"/>
            <a:ext cx="363539" cy="261938"/>
            <a:chOff x="3557" y="2478"/>
            <a:chExt cx="450" cy="165"/>
          </a:xfrm>
        </p:grpSpPr>
        <p:sp>
          <p:nvSpPr>
            <p:cNvPr id="46" name="Line 27"/>
            <p:cNvSpPr>
              <a:spLocks noChangeShapeType="1"/>
            </p:cNvSpPr>
            <p:nvPr/>
          </p:nvSpPr>
          <p:spPr bwMode="auto">
            <a:xfrm>
              <a:off x="3567" y="2478"/>
              <a:ext cx="440" cy="1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28"/>
            <p:cNvSpPr>
              <a:spLocks noChangeShapeType="1"/>
            </p:cNvSpPr>
            <p:nvPr/>
          </p:nvSpPr>
          <p:spPr bwMode="auto">
            <a:xfrm flipV="1">
              <a:off x="3557" y="2482"/>
              <a:ext cx="450" cy="1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26"/>
          <p:cNvGrpSpPr>
            <a:grpSpLocks/>
          </p:cNvGrpSpPr>
          <p:nvPr/>
        </p:nvGrpSpPr>
        <p:grpSpPr bwMode="auto">
          <a:xfrm>
            <a:off x="1667132" y="3837201"/>
            <a:ext cx="1466850" cy="369695"/>
            <a:chOff x="4940" y="1977"/>
            <a:chExt cx="654" cy="248"/>
          </a:xfrm>
        </p:grpSpPr>
        <p:sp>
          <p:nvSpPr>
            <p:cNvPr id="49" name="Rectangle 23"/>
            <p:cNvSpPr>
              <a:spLocks noChangeArrowheads="1"/>
            </p:cNvSpPr>
            <p:nvPr/>
          </p:nvSpPr>
          <p:spPr bwMode="auto">
            <a:xfrm>
              <a:off x="4972" y="1988"/>
              <a:ext cx="432" cy="23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24"/>
            <p:cNvSpPr txBox="1">
              <a:spLocks noChangeArrowheads="1"/>
            </p:cNvSpPr>
            <p:nvPr/>
          </p:nvSpPr>
          <p:spPr bwMode="auto">
            <a:xfrm>
              <a:off x="4940" y="1977"/>
              <a:ext cx="654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 smtClean="0">
                  <a:solidFill>
                    <a:srgbClr val="FF3300"/>
                  </a:solidFill>
                </a:rPr>
                <a:t>farts</a:t>
              </a:r>
              <a:r>
                <a:rPr lang="en-US" sz="1400" dirty="0" smtClean="0">
                  <a:solidFill>
                    <a:srgbClr val="FF3300"/>
                  </a:solidFill>
                </a:rPr>
                <a:t> </a:t>
              </a:r>
              <a:r>
                <a:rPr lang="en-US" sz="1800" dirty="0" smtClean="0"/>
                <a:t>)</a:t>
              </a:r>
              <a:endParaRPr lang="en-US" sz="1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8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8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8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 autoUpdateAnimBg="0"/>
      <p:bldP spid="98309" grpId="0"/>
      <p:bldP spid="98321" grpId="0" animBg="1"/>
      <p:bldP spid="98321" grpId="1" animBg="1"/>
      <p:bldP spid="44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76200" y="5715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(int PCs, bool usesMac)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int getNerdScore(void)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if(m_macUser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return(10 * m_numPCs);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latin typeface="Times New Roman"/>
                <a:cs typeface="Courier New" pitchFamily="49" charset="0"/>
              </a:rPr>
              <a:t> 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4838700" y="-136525"/>
            <a:ext cx="3924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5638800" y="1109663"/>
            <a:ext cx="3394075" cy="22431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5638800" y="1082675"/>
            <a:ext cx="3810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chen.Init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(3,true);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b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chen.getNerdScore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8551" name="Line 7"/>
          <p:cNvSpPr>
            <a:spLocks noChangeShapeType="1"/>
          </p:cNvSpPr>
          <p:nvPr/>
        </p:nvSpPr>
        <p:spPr bwMode="auto">
          <a:xfrm flipV="1">
            <a:off x="361950" y="931863"/>
            <a:ext cx="1295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Line 8"/>
          <p:cNvSpPr>
            <a:spLocks noChangeShapeType="1"/>
          </p:cNvSpPr>
          <p:nvPr/>
        </p:nvSpPr>
        <p:spPr bwMode="auto">
          <a:xfrm>
            <a:off x="361950" y="931863"/>
            <a:ext cx="1293813" cy="271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53" name="Group 9"/>
          <p:cNvGrpSpPr>
            <a:grpSpLocks/>
          </p:cNvGrpSpPr>
          <p:nvPr/>
        </p:nvGrpSpPr>
        <p:grpSpPr bwMode="auto">
          <a:xfrm>
            <a:off x="209550" y="898525"/>
            <a:ext cx="1438275" cy="396875"/>
            <a:chOff x="2784" y="3689"/>
            <a:chExt cx="816" cy="223"/>
          </a:xfrm>
        </p:grpSpPr>
        <p:sp>
          <p:nvSpPr>
            <p:cNvPr id="108554" name="Rectangle 10"/>
            <p:cNvSpPr>
              <a:spLocks noChangeArrowheads="1"/>
            </p:cNvSpPr>
            <p:nvPr/>
          </p:nvSpPr>
          <p:spPr bwMode="auto">
            <a:xfrm>
              <a:off x="2784" y="3696"/>
              <a:ext cx="816" cy="19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5" name="Text Box 11"/>
            <p:cNvSpPr txBox="1">
              <a:spLocks noChangeArrowheads="1"/>
            </p:cNvSpPr>
            <p:nvPr/>
          </p:nvSpPr>
          <p:spPr bwMode="auto">
            <a:xfrm>
              <a:off x="2860" y="3689"/>
              <a:ext cx="69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latin typeface="Courier New" pitchFamily="49" charset="0"/>
                </a:rPr>
                <a:t>CSNerd</a:t>
              </a:r>
              <a:endParaRPr lang="en-US" b="1" dirty="0">
                <a:solidFill>
                  <a:schemeClr val="accent2"/>
                </a:solidFill>
                <a:latin typeface="Courier New" pitchFamily="49" charset="0"/>
              </a:endParaRPr>
            </a:p>
          </p:txBody>
        </p:sp>
      </p:grpSp>
      <p:sp>
        <p:nvSpPr>
          <p:cNvPr id="108556" name="Text Box 12"/>
          <p:cNvSpPr txBox="1">
            <a:spLocks noChangeArrowheads="1"/>
          </p:cNvSpPr>
          <p:nvPr/>
        </p:nvSpPr>
        <p:spPr bwMode="auto">
          <a:xfrm>
            <a:off x="152400" y="5884863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A </a:t>
            </a:r>
            <a:r>
              <a:rPr lang="en-US" sz="2200" dirty="0">
                <a:solidFill>
                  <a:srgbClr val="0000CC"/>
                </a:solidFill>
              </a:rPr>
              <a:t>constructor</a:t>
            </a:r>
            <a:r>
              <a:rPr lang="en-US" sz="2200" dirty="0">
                <a:solidFill>
                  <a:schemeClr val="tx2"/>
                </a:solidFill>
              </a:rPr>
              <a:t> is a special member function that </a:t>
            </a:r>
            <a:r>
              <a:rPr lang="en-US" sz="2200" i="1" dirty="0">
                <a:solidFill>
                  <a:srgbClr val="0000CC"/>
                </a:solidFill>
              </a:rPr>
              <a:t>automatically </a:t>
            </a:r>
            <a:r>
              <a:rPr lang="en-US" sz="2200" dirty="0">
                <a:solidFill>
                  <a:srgbClr val="0000CC"/>
                </a:solidFill>
              </a:rPr>
              <a:t>initializes </a:t>
            </a:r>
            <a:r>
              <a:rPr lang="en-US" sz="2200" dirty="0">
                <a:solidFill>
                  <a:schemeClr val="tx2"/>
                </a:solidFill>
              </a:rPr>
              <a:t>every new variable you create </a:t>
            </a:r>
            <a:r>
              <a:rPr lang="en-US" sz="2200">
                <a:solidFill>
                  <a:schemeClr val="tx2"/>
                </a:solidFill>
              </a:rPr>
              <a:t>of </a:t>
            </a:r>
            <a:r>
              <a:rPr lang="en-US" sz="2200" smtClean="0">
                <a:solidFill>
                  <a:schemeClr val="tx2"/>
                </a:solidFill>
              </a:rPr>
              <a:t>a class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08557" name="Line 13"/>
          <p:cNvSpPr>
            <a:spLocks noChangeShapeType="1"/>
          </p:cNvSpPr>
          <p:nvPr/>
        </p:nvSpPr>
        <p:spPr bwMode="auto">
          <a:xfrm>
            <a:off x="5867400" y="2209800"/>
            <a:ext cx="22860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8" name="Line 14"/>
          <p:cNvSpPr>
            <a:spLocks noChangeShapeType="1"/>
          </p:cNvSpPr>
          <p:nvPr/>
        </p:nvSpPr>
        <p:spPr bwMode="auto">
          <a:xfrm flipV="1">
            <a:off x="5867400" y="2133600"/>
            <a:ext cx="23622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60" name="Group 16"/>
          <p:cNvGrpSpPr>
            <a:grpSpLocks/>
          </p:cNvGrpSpPr>
          <p:nvPr/>
        </p:nvGrpSpPr>
        <p:grpSpPr bwMode="auto">
          <a:xfrm>
            <a:off x="7456579" y="1600200"/>
            <a:ext cx="822325" cy="400050"/>
            <a:chOff x="1738" y="3998"/>
            <a:chExt cx="518" cy="252"/>
          </a:xfrm>
        </p:grpSpPr>
        <p:sp>
          <p:nvSpPr>
            <p:cNvPr id="108561" name="Rectangle 17"/>
            <p:cNvSpPr>
              <a:spLocks noChangeArrowheads="1"/>
            </p:cNvSpPr>
            <p:nvPr/>
          </p:nvSpPr>
          <p:spPr bwMode="auto">
            <a:xfrm>
              <a:off x="1776" y="4032"/>
              <a:ext cx="480" cy="192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2" name="Text Box 18"/>
            <p:cNvSpPr txBox="1">
              <a:spLocks noChangeArrowheads="1"/>
            </p:cNvSpPr>
            <p:nvPr/>
          </p:nvSpPr>
          <p:spPr bwMode="auto">
            <a:xfrm>
              <a:off x="1738" y="3998"/>
              <a:ext cx="16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990000"/>
                  </a:solidFill>
                </a:rPr>
                <a:t> 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sp>
        <p:nvSpPr>
          <p:cNvPr id="108565" name="Rectangle 21"/>
          <p:cNvSpPr>
            <a:spLocks noChangeArrowheads="1"/>
          </p:cNvSpPr>
          <p:nvPr/>
        </p:nvSpPr>
        <p:spPr bwMode="auto">
          <a:xfrm>
            <a:off x="1600200" y="981075"/>
            <a:ext cx="3228975" cy="247650"/>
          </a:xfrm>
          <a:prstGeom prst="rect">
            <a:avLst/>
          </a:prstGeom>
          <a:solidFill>
            <a:srgbClr val="FFFFA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543050" y="904875"/>
            <a:ext cx="3324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(int PCs, bool usesMac)</a:t>
            </a:r>
          </a:p>
        </p:txBody>
      </p:sp>
      <p:sp>
        <p:nvSpPr>
          <p:cNvPr id="108567" name="Line 23"/>
          <p:cNvSpPr>
            <a:spLocks noChangeShapeType="1"/>
          </p:cNvSpPr>
          <p:nvPr/>
        </p:nvSpPr>
        <p:spPr bwMode="auto">
          <a:xfrm>
            <a:off x="5648325" y="181133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4940300" y="3843338"/>
            <a:ext cx="3736975" cy="2079625"/>
            <a:chOff x="-2659" y="1320"/>
            <a:chExt cx="2354" cy="131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CSNerd(int PCs, bool usesMac)</a:t>
              </a:r>
              <a:endParaRPr lang="en-US" sz="100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 m_numPCs = PCs;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 m_macUser = usesMac; </a:t>
              </a:r>
              <a:br>
                <a:rPr lang="en-US" sz="1000" b="1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int getNerdScore(void)</a:t>
              </a:r>
              <a:endParaRPr lang="en-US" sz="10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b="1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if(m_macUser == true)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 return(0);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return(10 * m_numPCs);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0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m_numPCs        m_macUser</a:t>
              </a:r>
            </a:p>
          </p:txBody>
        </p:sp>
        <p:sp>
          <p:nvSpPr>
            <p:cNvPr id="108571" name="Rectangle 27"/>
            <p:cNvSpPr>
              <a:spLocks noChangeArrowheads="1"/>
            </p:cNvSpPr>
            <p:nvPr/>
          </p:nvSpPr>
          <p:spPr bwMode="auto">
            <a:xfrm>
              <a:off x="-1588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2" name="Rectangle 28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3" name="Text Box 29"/>
            <p:cNvSpPr txBox="1">
              <a:spLocks noChangeArrowheads="1"/>
            </p:cNvSpPr>
            <p:nvPr/>
          </p:nvSpPr>
          <p:spPr bwMode="auto">
            <a:xfrm>
              <a:off x="-2659" y="1320"/>
              <a:ext cx="11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6600CC"/>
                  </a:solidFill>
                </a:rPr>
                <a:t>chen          </a:t>
              </a:r>
            </a:p>
          </p:txBody>
        </p:sp>
      </p:grpSp>
      <p:sp>
        <p:nvSpPr>
          <p:cNvPr id="108574" name="Line 30"/>
          <p:cNvSpPr>
            <a:spLocks noChangeShapeType="1"/>
          </p:cNvSpPr>
          <p:nvPr/>
        </p:nvSpPr>
        <p:spPr bwMode="auto">
          <a:xfrm>
            <a:off x="5611124" y="40038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5772150" y="2047875"/>
            <a:ext cx="3000375" cy="5048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8578" name="Line 34"/>
          <p:cNvSpPr>
            <a:spLocks noChangeShapeType="1"/>
          </p:cNvSpPr>
          <p:nvPr/>
        </p:nvSpPr>
        <p:spPr bwMode="auto">
          <a:xfrm>
            <a:off x="5715000" y="43148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7493478" y="3573252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6696075" y="35845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08581" name="Line 37"/>
          <p:cNvSpPr>
            <a:spLocks noChangeShapeType="1"/>
          </p:cNvSpPr>
          <p:nvPr/>
        </p:nvSpPr>
        <p:spPr bwMode="auto">
          <a:xfrm>
            <a:off x="5715000" y="446129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2" name="Line 38"/>
          <p:cNvSpPr>
            <a:spLocks noChangeShapeType="1"/>
          </p:cNvSpPr>
          <p:nvPr/>
        </p:nvSpPr>
        <p:spPr bwMode="auto">
          <a:xfrm>
            <a:off x="5638800" y="46482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3" name="Line 39"/>
          <p:cNvSpPr>
            <a:spLocks noChangeShapeType="1"/>
          </p:cNvSpPr>
          <p:nvPr/>
        </p:nvSpPr>
        <p:spPr bwMode="auto">
          <a:xfrm>
            <a:off x="5657850" y="2638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5" name="AutoShape 41"/>
          <p:cNvSpPr>
            <a:spLocks noChangeArrowheads="1"/>
          </p:cNvSpPr>
          <p:nvPr/>
        </p:nvSpPr>
        <p:spPr bwMode="auto">
          <a:xfrm>
            <a:off x="1362075" y="152400"/>
            <a:ext cx="3924300" cy="2314575"/>
          </a:xfrm>
          <a:prstGeom prst="wedgeRoundRectCallout">
            <a:avLst>
              <a:gd name="adj1" fmla="val 66060"/>
              <a:gd name="adj2" fmla="val 20097"/>
              <a:gd name="adj3" fmla="val 16667"/>
            </a:avLst>
          </a:prstGeom>
          <a:solidFill>
            <a:srgbClr val="FFECD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the constructor is </a:t>
            </a:r>
            <a:r>
              <a:rPr lang="en-US">
                <a:solidFill>
                  <a:srgbClr val="0000CC"/>
                </a:solidFill>
              </a:rPr>
              <a:t>called automatically </a:t>
            </a:r>
            <a:r>
              <a:rPr lang="en-US"/>
              <a:t>any time you define a new variable…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 there’s no chance of a new variable being uninitialized accidentally.</a:t>
            </a:r>
          </a:p>
        </p:txBody>
      </p: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4004027" y="2581346"/>
            <a:ext cx="3495675" cy="1279525"/>
          </a:xfrm>
          <a:prstGeom prst="wedgeRoundRectCallout">
            <a:avLst>
              <a:gd name="adj1" fmla="val -132062"/>
              <a:gd name="adj2" fmla="val -15687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being called </a:t>
            </a:r>
            <a:r>
              <a:rPr lang="en-US" sz="1800" dirty="0" err="1">
                <a:solidFill>
                  <a:srgbClr val="6600CC"/>
                </a:solidFill>
              </a:rPr>
              <a:t>Init</a:t>
            </a:r>
            <a:r>
              <a:rPr lang="en-US" sz="1800" dirty="0">
                <a:solidFill>
                  <a:schemeClr val="tx2"/>
                </a:solidFill>
              </a:rPr>
              <a:t>, the </a:t>
            </a:r>
            <a:r>
              <a:rPr lang="en-US" sz="1800" dirty="0">
                <a:solidFill>
                  <a:srgbClr val="0000CC"/>
                </a:solidFill>
              </a:rPr>
              <a:t>constructor</a:t>
            </a:r>
            <a:r>
              <a:rPr lang="en-US" sz="1800" dirty="0">
                <a:solidFill>
                  <a:schemeClr val="tx2"/>
                </a:solidFill>
              </a:rPr>
              <a:t> function has the </a:t>
            </a:r>
            <a:r>
              <a:rPr lang="en-US" sz="1800" dirty="0">
                <a:solidFill>
                  <a:srgbClr val="0000CC"/>
                </a:solidFill>
              </a:rPr>
              <a:t>same name as the class</a:t>
            </a:r>
            <a:r>
              <a:rPr lang="en-US" sz="1800" dirty="0">
                <a:solidFill>
                  <a:schemeClr val="tx2"/>
                </a:solidFill>
              </a:rPr>
              <a:t>! (Confusing, huh?)</a:t>
            </a:r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66499" y="3021013"/>
            <a:ext cx="3495675" cy="1279525"/>
          </a:xfrm>
          <a:prstGeom prst="wedgeRoundRectCallout">
            <a:avLst>
              <a:gd name="adj1" fmla="val 54054"/>
              <a:gd name="adj2" fmla="val -1423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constructor is called </a:t>
            </a:r>
            <a:r>
              <a:rPr lang="en-US" sz="1800" dirty="0">
                <a:solidFill>
                  <a:srgbClr val="990000"/>
                </a:solidFill>
              </a:rPr>
              <a:t>automatically</a:t>
            </a:r>
            <a:r>
              <a:rPr lang="en-US" sz="1800" dirty="0">
                <a:solidFill>
                  <a:schemeClr val="accent2"/>
                </a:solidFill>
              </a:rPr>
              <a:t> every time you create a new instance of your class.</a:t>
            </a:r>
            <a:endParaRPr lang="en-US" sz="1800" dirty="0">
              <a:solidFill>
                <a:srgbClr val="99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46356" y="2178239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(3,true);</a:t>
            </a:r>
            <a:endParaRPr lang="en-US" sz="1800" dirty="0"/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7537450" y="1600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7823946" y="1604963"/>
            <a:ext cx="696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3524 0.001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0.02656 -0.0814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412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-0.09166 0.29028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1451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96296E-6 L -0.03646 0.2902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37 L -0.00052 0.29514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05417 0.29028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08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108552" grpId="0" animBg="1"/>
      <p:bldP spid="108556" grpId="0" autoUpdateAnimBg="0"/>
      <p:bldP spid="108557" grpId="0" animBg="1"/>
      <p:bldP spid="108558" grpId="0" animBg="1"/>
      <p:bldP spid="108565" grpId="0" animBg="1"/>
      <p:bldP spid="108564" grpId="0"/>
      <p:bldP spid="108564" grpId="1"/>
      <p:bldP spid="108567" grpId="0" animBg="1"/>
      <p:bldP spid="108567" grpId="1" animBg="1"/>
      <p:bldP spid="108574" grpId="0" animBg="1"/>
      <p:bldP spid="108574" grpId="1" animBg="1"/>
      <p:bldP spid="108577" grpId="0" animBg="1"/>
      <p:bldP spid="108578" grpId="0" animBg="1"/>
      <p:bldP spid="108578" grpId="1" animBg="1"/>
      <p:bldP spid="108579" grpId="0"/>
      <p:bldP spid="108579" grpId="1"/>
      <p:bldP spid="108580" grpId="0"/>
      <p:bldP spid="108580" grpId="1"/>
      <p:bldP spid="108581" grpId="0" animBg="1"/>
      <p:bldP spid="108581" grpId="1" animBg="1"/>
      <p:bldP spid="108582" grpId="0" animBg="1"/>
      <p:bldP spid="108582" grpId="1" animBg="1"/>
      <p:bldP spid="108583" grpId="0" animBg="1"/>
      <p:bldP spid="108583" grpId="1" animBg="1"/>
      <p:bldP spid="108585" grpId="0" uiExpand="1" build="p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108575" grpId="0"/>
      <p:bldP spid="108575" grpId="1"/>
      <p:bldP spid="108576" grpId="0"/>
      <p:bldP spid="10857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87324" y="899531"/>
            <a:ext cx="8638429" cy="4108209"/>
            <a:chOff x="187324" y="899531"/>
            <a:chExt cx="8638429" cy="4108209"/>
          </a:xfrm>
        </p:grpSpPr>
        <p:grpSp>
          <p:nvGrpSpPr>
            <p:cNvPr id="39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108209"/>
              <a:chOff x="2928" y="712"/>
              <a:chExt cx="2640" cy="2928"/>
            </a:xfrm>
          </p:grpSpPr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2248" cy="29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Nerd</a:t>
                </a:r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Nerd(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int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 farts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400" dirty="0" smtClean="0"/>
                  <a:t>       </a:t>
                </a:r>
                <a:br>
                  <a:rPr lang="en-US" sz="1400" dirty="0" smtClean="0"/>
                </a:br>
                <a:r>
                  <a:rPr lang="en-US" sz="1600" dirty="0" smtClean="0"/>
                  <a:t>   { </a:t>
                </a:r>
                <a:endParaRPr lang="en-US" sz="1600" dirty="0"/>
              </a:p>
              <a:p>
                <a:r>
                  <a:rPr lang="en-US" sz="1800" dirty="0" smtClean="0"/>
                  <a:t>       </a:t>
                </a:r>
                <a:r>
                  <a:rPr lang="en-US" sz="1800" dirty="0"/>
                  <a:t>thought = </a:t>
                </a:r>
                <a:r>
                  <a:rPr lang="en-US" sz="1800" dirty="0" smtClean="0"/>
                  <a:t>“I heart CS";  </a:t>
                </a:r>
                <a:endParaRPr lang="en-US" sz="1800" dirty="0"/>
              </a:p>
              <a:p>
                <a:r>
                  <a:rPr lang="en-US" sz="1600" dirty="0" smtClean="0"/>
                  <a:t>   </a:t>
                </a:r>
                <a:r>
                  <a:rPr lang="en-US" sz="1600" dirty="0"/>
                  <a:t>}</a:t>
                </a:r>
              </a:p>
              <a:p>
                <a:r>
                  <a:rPr lang="en-US" sz="1000" dirty="0"/>
                  <a:t> 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~Nerd()  </a:t>
                </a:r>
              </a:p>
              <a:p>
                <a:r>
                  <a:rPr lang="en-US" sz="1800" dirty="0" smtClean="0"/>
                  <a:t>   </a:t>
                </a:r>
                <a:r>
                  <a:rPr lang="en-US" sz="1800" dirty="0"/>
                  <a:t>{ </a:t>
                </a:r>
                <a:r>
                  <a:rPr lang="en-US" sz="1800" dirty="0" err="1"/>
                  <a:t>cout</a:t>
                </a:r>
                <a:r>
                  <a:rPr lang="en-US" sz="1800" dirty="0"/>
                  <a:t> &lt;&lt; “Argh “ &lt;&lt; thought;  }</a:t>
                </a:r>
              </a:p>
              <a:p>
                <a:r>
                  <a:rPr lang="en-US" sz="300" dirty="0"/>
                  <a:t>  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string thought;</a:t>
                </a:r>
              </a:p>
              <a:p>
                <a:r>
                  <a:rPr lang="en-US" sz="1600" dirty="0" smtClean="0"/>
                  <a:t>};</a:t>
                </a:r>
                <a:endParaRPr lang="en-US" sz="1600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187324" y="899531"/>
              <a:ext cx="4277097" cy="3646510"/>
              <a:chOff x="187324" y="899531"/>
              <a:chExt cx="4749433" cy="3646510"/>
            </a:xfrm>
          </p:grpSpPr>
          <p:sp>
            <p:nvSpPr>
              <p:cNvPr id="42" name="Rectangle 20"/>
              <p:cNvSpPr>
                <a:spLocks noChangeArrowheads="1"/>
              </p:cNvSpPr>
              <p:nvPr/>
            </p:nvSpPr>
            <p:spPr bwMode="auto">
              <a:xfrm>
                <a:off x="187324" y="899531"/>
                <a:ext cx="4537075" cy="341121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3" name="Text Box 4"/>
              <p:cNvSpPr txBox="1">
                <a:spLocks noChangeArrowheads="1"/>
              </p:cNvSpPr>
              <p:nvPr/>
            </p:nvSpPr>
            <p:spPr bwMode="auto">
              <a:xfrm>
                <a:off x="228599" y="899532"/>
                <a:ext cx="1718740" cy="1077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</a:rPr>
                  <a:t>class Stomach</a:t>
                </a:r>
              </a:p>
              <a:p>
                <a:r>
                  <a:rPr lang="en-US" sz="1600" dirty="0">
                    <a:solidFill>
                      <a:schemeClr val="accent2"/>
                    </a:solidFill>
                  </a:rPr>
                  <a:t>{</a:t>
                </a:r>
              </a:p>
              <a:p>
                <a:r>
                  <a:rPr lang="en-US" sz="1200" b="1" dirty="0">
                    <a:solidFill>
                      <a:srgbClr val="CC0099"/>
                    </a:solidFill>
                  </a:rPr>
                  <a:t>public:</a:t>
                </a:r>
              </a:p>
              <a:p>
                <a:r>
                  <a:rPr lang="en-US" sz="1800" b="1" dirty="0" smtClean="0">
                    <a:solidFill>
                      <a:srgbClr val="0000CC"/>
                    </a:solidFill>
                  </a:rPr>
                  <a:t> </a:t>
                </a:r>
                <a:endParaRPr lang="en-US" sz="1800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44" name="Text Box 4"/>
              <p:cNvSpPr txBox="1">
                <a:spLocks noChangeArrowheads="1"/>
              </p:cNvSpPr>
              <p:nvPr/>
            </p:nvSpPr>
            <p:spPr bwMode="auto">
              <a:xfrm>
                <a:off x="241727" y="2683993"/>
                <a:ext cx="3942105" cy="18620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0000CC"/>
                    </a:solidFill>
                  </a:rPr>
                  <a:t>   ~</a:t>
                </a:r>
                <a:r>
                  <a:rPr lang="en-US" sz="1800" dirty="0">
                    <a:solidFill>
                      <a:srgbClr val="0000CC"/>
                    </a:solidFill>
                  </a:rPr>
                  <a:t>Stomach()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{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while (gas-- &gt; 0)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0000CC"/>
                    </a:solidFill>
                  </a:rPr>
                  <a:t>                           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cout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</a:rPr>
                  <a:t>&lt;&lt;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“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pffft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!”;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 </a:t>
                </a:r>
                <a:r>
                  <a:rPr lang="en-US" sz="1800" dirty="0">
                    <a:solidFill>
                      <a:srgbClr val="0000CC"/>
                    </a:solidFill>
                  </a:rPr>
                  <a:t>}</a:t>
                </a:r>
                <a:endParaRPr lang="en-US" sz="1800" b="1" dirty="0">
                  <a:solidFill>
                    <a:srgbClr val="0000CC"/>
                  </a:solidFill>
                </a:endParaRPr>
              </a:p>
              <a:p>
                <a:r>
                  <a:rPr lang="en-US" sz="1900" dirty="0" smtClean="0">
                    <a:solidFill>
                      <a:srgbClr val="000099"/>
                    </a:solidFill>
                  </a:rPr>
                  <a:t>   </a:t>
                </a:r>
                <a:r>
                  <a:rPr lang="en-US" sz="1900" dirty="0">
                    <a:solidFill>
                      <a:srgbClr val="000099"/>
                    </a:solidFill>
                  </a:rPr>
                  <a:t>void eat() </a:t>
                </a:r>
                <a:r>
                  <a:rPr lang="en-US" sz="1900" dirty="0" smtClean="0">
                    <a:solidFill>
                      <a:srgbClr val="000099"/>
                    </a:solidFill>
                  </a:rPr>
                  <a:t> { </a:t>
                </a:r>
                <a:r>
                  <a:rPr lang="en-US" sz="1900" dirty="0" smtClean="0">
                    <a:solidFill>
                      <a:srgbClr val="FF3300"/>
                    </a:solidFill>
                  </a:rPr>
                  <a:t>gas </a:t>
                </a:r>
                <a:r>
                  <a:rPr lang="en-US" sz="1900" dirty="0">
                    <a:solidFill>
                      <a:srgbClr val="FF3300"/>
                    </a:solidFill>
                  </a:rPr>
                  <a:t>++;</a:t>
                </a:r>
                <a:r>
                  <a:rPr lang="en-US" sz="19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900" dirty="0">
                    <a:solidFill>
                      <a:srgbClr val="000099"/>
                    </a:solidFill>
                  </a:rPr>
                  <a:t>}</a:t>
                </a:r>
              </a:p>
              <a:p>
                <a:r>
                  <a:rPr lang="en-US" sz="1200" b="1" dirty="0" smtClean="0">
                    <a:solidFill>
                      <a:srgbClr val="CC0099"/>
                    </a:solidFill>
                  </a:rPr>
                  <a:t>private</a:t>
                </a:r>
                <a:r>
                  <a:rPr lang="en-US" sz="1200" b="1" dirty="0">
                    <a:solidFill>
                      <a:srgbClr val="CC0099"/>
                    </a:solidFill>
                  </a:rPr>
                  <a:t>:</a:t>
                </a:r>
              </a:p>
              <a:p>
                <a:r>
                  <a:rPr lang="en-US" sz="1800" dirty="0">
                    <a:solidFill>
                      <a:srgbClr val="000099"/>
                    </a:solidFill>
                  </a:rPr>
                  <a:t>  </a:t>
                </a:r>
                <a:r>
                  <a:rPr lang="en-US" sz="1800" dirty="0" err="1">
                    <a:solidFill>
                      <a:srgbClr val="000099"/>
                    </a:solidFill>
                  </a:rPr>
                  <a:t>int</a:t>
                </a:r>
                <a:r>
                  <a:rPr lang="en-US" sz="1800" dirty="0">
                    <a:solidFill>
                      <a:srgbClr val="000099"/>
                    </a:solidFill>
                  </a:rPr>
                  <a:t> gas;</a:t>
                </a:r>
              </a:p>
              <a:p>
                <a:r>
                  <a:rPr lang="en-US" sz="1600" dirty="0">
                    <a:solidFill>
                      <a:schemeClr val="accent2"/>
                    </a:solidFill>
                  </a:rPr>
                  <a:t>};</a:t>
                </a:r>
              </a:p>
              <a:p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64757" y="1589305"/>
                <a:ext cx="4572000" cy="113877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Stomach(</a:t>
                </a:r>
                <a:r>
                  <a:rPr lang="en-US" dirty="0" err="1">
                    <a:solidFill>
                      <a:srgbClr val="FF3300"/>
                    </a:solidFill>
                  </a:rPr>
                  <a:t>int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startGas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) 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sz="1400" dirty="0"/>
                  <a:t>  {</a:t>
                </a:r>
              </a:p>
              <a:p>
                <a:r>
                  <a:rPr lang="en-US" dirty="0"/>
                  <a:t>     </a:t>
                </a:r>
                <a:r>
                  <a:rPr lang="en-US" dirty="0" smtClean="0"/>
                  <a:t>gas = </a:t>
                </a:r>
                <a:r>
                  <a:rPr lang="en-US" dirty="0" err="1" smtClean="0"/>
                  <a:t>startGas</a:t>
                </a:r>
                <a:r>
                  <a:rPr lang="en-US" dirty="0" smtClean="0"/>
                  <a:t>;</a:t>
                </a:r>
                <a:endParaRPr lang="en-US" dirty="0"/>
              </a:p>
              <a:p>
                <a:r>
                  <a:rPr lang="en-US" sz="1400" dirty="0" smtClean="0"/>
                  <a:t>  }</a:t>
                </a:r>
                <a:endParaRPr lang="en-US" sz="1400" dirty="0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4950405" y="3943020"/>
              <a:ext cx="1771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belly;</a:t>
              </a:r>
            </a:p>
          </p:txBody>
        </p:sp>
      </p:grp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-90035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99338" name="Group 10"/>
          <p:cNvGrpSpPr>
            <a:grpSpLocks/>
          </p:cNvGrpSpPr>
          <p:nvPr/>
        </p:nvGrpSpPr>
        <p:grpSpPr bwMode="auto">
          <a:xfrm>
            <a:off x="4572000" y="4992688"/>
            <a:ext cx="2225675" cy="2017712"/>
            <a:chOff x="3168" y="960"/>
            <a:chExt cx="2448" cy="1787"/>
          </a:xfrm>
        </p:grpSpPr>
        <p:sp>
          <p:nvSpPr>
            <p:cNvPr id="99339" name="Rectangle 11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40" name="Rectangle 12"/>
            <p:cNvSpPr>
              <a:spLocks noChangeArrowheads="1"/>
            </p:cNvSpPr>
            <p:nvPr/>
          </p:nvSpPr>
          <p:spPr bwMode="auto">
            <a:xfrm>
              <a:off x="3168" y="990"/>
              <a:ext cx="2448" cy="1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>
                  <a:cs typeface="Courier New" pitchFamily="49" charset="0"/>
                </a:rPr>
                <a:t>int main(void)</a:t>
              </a:r>
              <a:endParaRPr lang="en-US" sz="1800"/>
            </a:p>
            <a:p>
              <a:pPr eaLnBrk="0" hangingPunct="0"/>
              <a:r>
                <a:rPr lang="en-US" sz="180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>
                  <a:cs typeface="Courier New" pitchFamily="49" charset="0"/>
                </a:rPr>
                <a:t>    Nerd Carey(</a:t>
              </a:r>
              <a:r>
                <a:rPr lang="en-US" sz="1800">
                  <a:solidFill>
                    <a:srgbClr val="FF3300"/>
                  </a:solidFill>
                  <a:cs typeface="Courier New" pitchFamily="49" charset="0"/>
                </a:rPr>
                <a:t>3</a:t>
              </a:r>
              <a:r>
                <a:rPr lang="en-US" sz="1800">
                  <a:cs typeface="Courier New" pitchFamily="49" charset="0"/>
                </a:rPr>
                <a:t>);</a:t>
              </a:r>
            </a:p>
            <a:p>
              <a:pPr eaLnBrk="0" hangingPunct="0"/>
              <a:endParaRPr lang="en-US" sz="1600">
                <a:cs typeface="Courier New" pitchFamily="49" charset="0"/>
              </a:endParaRPr>
            </a:p>
            <a:p>
              <a:pPr eaLnBrk="0" hangingPunct="0"/>
              <a:r>
                <a:rPr lang="en-US" sz="1800"/>
                <a:t>    ...</a:t>
              </a:r>
            </a:p>
            <a:p>
              <a:pPr eaLnBrk="0" hangingPunct="0"/>
              <a:r>
                <a:rPr lang="en-US" sz="1800">
                  <a:cs typeface="Courier New" pitchFamily="49" charset="0"/>
                </a:rPr>
                <a:t>}</a:t>
              </a:r>
              <a:endParaRPr lang="en-US" sz="1800"/>
            </a:p>
            <a:p>
              <a:pPr eaLnBrk="0" hangingPunct="0"/>
              <a:r>
                <a:rPr lang="en-US" sz="1800">
                  <a:cs typeface="Courier New" pitchFamily="49" charset="0"/>
                </a:rPr>
                <a:t> </a:t>
              </a:r>
              <a:endParaRPr lang="en-US" sz="1800"/>
            </a:p>
          </p:txBody>
        </p:sp>
      </p:grpSp>
      <p:sp>
        <p:nvSpPr>
          <p:cNvPr id="99375" name="Line 47"/>
          <p:cNvSpPr>
            <a:spLocks noChangeShapeType="1"/>
          </p:cNvSpPr>
          <p:nvPr/>
        </p:nvSpPr>
        <p:spPr bwMode="auto">
          <a:xfrm>
            <a:off x="4572000" y="5762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9376" name="Line 48"/>
          <p:cNvSpPr>
            <a:spLocks noChangeShapeType="1"/>
          </p:cNvSpPr>
          <p:nvPr/>
        </p:nvSpPr>
        <p:spPr bwMode="auto">
          <a:xfrm>
            <a:off x="4703761" y="188604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9377" name="Text Box 49"/>
          <p:cNvSpPr txBox="1">
            <a:spLocks noChangeArrowheads="1"/>
          </p:cNvSpPr>
          <p:nvPr/>
        </p:nvSpPr>
        <p:spPr bwMode="auto">
          <a:xfrm>
            <a:off x="6161414" y="5557624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99378" name="Line 50"/>
          <p:cNvSpPr>
            <a:spLocks noChangeShapeType="1"/>
          </p:cNvSpPr>
          <p:nvPr/>
        </p:nvSpPr>
        <p:spPr bwMode="auto">
          <a:xfrm>
            <a:off x="5155931" y="2171659"/>
            <a:ext cx="29135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9382" name="Line 54"/>
          <p:cNvSpPr>
            <a:spLocks noChangeShapeType="1"/>
          </p:cNvSpPr>
          <p:nvPr/>
        </p:nvSpPr>
        <p:spPr bwMode="auto">
          <a:xfrm>
            <a:off x="216275" y="17738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9383" name="Text Box 55"/>
          <p:cNvSpPr txBox="1">
            <a:spLocks noChangeArrowheads="1"/>
          </p:cNvSpPr>
          <p:nvPr/>
        </p:nvSpPr>
        <p:spPr bwMode="auto">
          <a:xfrm>
            <a:off x="6116589" y="1489389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99385" name="Line 57"/>
          <p:cNvSpPr>
            <a:spLocks noChangeShapeType="1"/>
          </p:cNvSpPr>
          <p:nvPr/>
        </p:nvSpPr>
        <p:spPr bwMode="auto">
          <a:xfrm>
            <a:off x="476250" y="23383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9386" name="Line 58"/>
          <p:cNvSpPr>
            <a:spLocks noChangeShapeType="1"/>
          </p:cNvSpPr>
          <p:nvPr/>
        </p:nvSpPr>
        <p:spPr bwMode="auto">
          <a:xfrm>
            <a:off x="245282" y="25603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9387" name="Line 59"/>
          <p:cNvSpPr>
            <a:spLocks noChangeShapeType="1"/>
          </p:cNvSpPr>
          <p:nvPr/>
        </p:nvSpPr>
        <p:spPr bwMode="auto">
          <a:xfrm>
            <a:off x="4684059" y="240440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9388" name="Line 60"/>
          <p:cNvSpPr>
            <a:spLocks noChangeShapeType="1"/>
          </p:cNvSpPr>
          <p:nvPr/>
        </p:nvSpPr>
        <p:spPr bwMode="auto">
          <a:xfrm>
            <a:off x="4975414" y="265261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9389" name="Line 61"/>
          <p:cNvSpPr>
            <a:spLocks noChangeShapeType="1"/>
          </p:cNvSpPr>
          <p:nvPr/>
        </p:nvSpPr>
        <p:spPr bwMode="auto">
          <a:xfrm>
            <a:off x="4692464" y="289578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9390" name="Line 62"/>
          <p:cNvSpPr>
            <a:spLocks noChangeShapeType="1"/>
          </p:cNvSpPr>
          <p:nvPr/>
        </p:nvSpPr>
        <p:spPr bwMode="auto">
          <a:xfrm>
            <a:off x="4552950" y="629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5218686" y="1986993"/>
            <a:ext cx="15680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smtClean="0">
                <a:solidFill>
                  <a:srgbClr val="339933"/>
                </a:solidFill>
              </a:rPr>
              <a:t>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farts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grpSp>
        <p:nvGrpSpPr>
          <p:cNvPr id="50" name="Group 42"/>
          <p:cNvGrpSpPr>
            <a:grpSpLocks/>
          </p:cNvGrpSpPr>
          <p:nvPr/>
        </p:nvGrpSpPr>
        <p:grpSpPr bwMode="auto">
          <a:xfrm>
            <a:off x="899928" y="4873045"/>
            <a:ext cx="2660650" cy="1403902"/>
            <a:chOff x="4009" y="264"/>
            <a:chExt cx="1676" cy="1154"/>
          </a:xfrm>
        </p:grpSpPr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049" cy="10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grpSp>
          <p:nvGrpSpPr>
            <p:cNvPr id="52" name="Group 44"/>
            <p:cNvGrpSpPr>
              <a:grpSpLocks/>
            </p:cNvGrpSpPr>
            <p:nvPr/>
          </p:nvGrpSpPr>
          <p:grpSpPr bwMode="auto">
            <a:xfrm>
              <a:off x="4614" y="1165"/>
              <a:ext cx="1050" cy="253"/>
              <a:chOff x="4614" y="1243"/>
              <a:chExt cx="1050" cy="253"/>
            </a:xfrm>
          </p:grpSpPr>
          <p:sp>
            <p:nvSpPr>
              <p:cNvPr id="54" name="Text Box 45"/>
              <p:cNvSpPr txBox="1">
                <a:spLocks noChangeArrowheads="1"/>
              </p:cNvSpPr>
              <p:nvPr/>
            </p:nvSpPr>
            <p:spPr bwMode="auto">
              <a:xfrm>
                <a:off x="4614" y="1243"/>
                <a:ext cx="616" cy="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thought</a:t>
                </a:r>
              </a:p>
            </p:txBody>
          </p:sp>
          <p:sp>
            <p:nvSpPr>
              <p:cNvPr id="55" name="Rectangle 46"/>
              <p:cNvSpPr>
                <a:spLocks noChangeArrowheads="1"/>
              </p:cNvSpPr>
              <p:nvPr/>
            </p:nvSpPr>
            <p:spPr bwMode="auto">
              <a:xfrm>
                <a:off x="5099" y="1272"/>
                <a:ext cx="565" cy="18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Text Box 47"/>
            <p:cNvSpPr txBox="1">
              <a:spLocks noChangeArrowheads="1"/>
            </p:cNvSpPr>
            <p:nvPr/>
          </p:nvSpPr>
          <p:spPr bwMode="auto">
            <a:xfrm>
              <a:off x="4009" y="264"/>
              <a:ext cx="781" cy="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/>
                <a:t>carey   </a:t>
              </a:r>
            </a:p>
          </p:txBody>
        </p:sp>
      </p:grpSp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2548165" y="5982017"/>
            <a:ext cx="10855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“I heart CS</a:t>
            </a:r>
            <a:r>
              <a:rPr lang="en-US" sz="1200" dirty="0">
                <a:solidFill>
                  <a:schemeClr val="accent2"/>
                </a:solidFill>
              </a:rPr>
              <a:t>"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848797" y="5218089"/>
            <a:ext cx="1683211" cy="578883"/>
            <a:chOff x="7325857" y="916544"/>
            <a:chExt cx="1683211" cy="578883"/>
          </a:xfrm>
        </p:grpSpPr>
        <p:grpSp>
          <p:nvGrpSpPr>
            <p:cNvPr id="58" name="Group 48"/>
            <p:cNvGrpSpPr>
              <a:grpSpLocks/>
            </p:cNvGrpSpPr>
            <p:nvPr/>
          </p:nvGrpSpPr>
          <p:grpSpPr bwMode="auto">
            <a:xfrm>
              <a:off x="7880888" y="962027"/>
              <a:ext cx="1128180" cy="533400"/>
              <a:chOff x="4922" y="440"/>
              <a:chExt cx="745" cy="336"/>
            </a:xfrm>
            <a:solidFill>
              <a:srgbClr val="FED6FE"/>
            </a:solidFill>
          </p:grpSpPr>
          <p:sp>
            <p:nvSpPr>
              <p:cNvPr id="60" name="Rectangle 49"/>
              <p:cNvSpPr>
                <a:spLocks noChangeArrowheads="1"/>
              </p:cNvSpPr>
              <p:nvPr/>
            </p:nvSpPr>
            <p:spPr bwMode="auto">
              <a:xfrm>
                <a:off x="4922" y="440"/>
                <a:ext cx="745" cy="336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200" dirty="0"/>
                  <a:t>  </a:t>
                </a:r>
                <a:r>
                  <a:rPr lang="en-US" sz="1200" dirty="0" smtClean="0"/>
                  <a:t>     </a:t>
                </a:r>
                <a:endParaRPr lang="en-US" sz="1200" dirty="0"/>
              </a:p>
              <a:p>
                <a:r>
                  <a:rPr lang="en-US" sz="1800" dirty="0" smtClean="0"/>
                  <a:t>gas</a:t>
                </a:r>
                <a:endParaRPr lang="en-US" sz="1400" dirty="0"/>
              </a:p>
            </p:txBody>
          </p:sp>
          <p:sp>
            <p:nvSpPr>
              <p:cNvPr id="61" name="Rectangle 50"/>
              <p:cNvSpPr>
                <a:spLocks noChangeArrowheads="1"/>
              </p:cNvSpPr>
              <p:nvPr/>
            </p:nvSpPr>
            <p:spPr bwMode="auto">
              <a:xfrm>
                <a:off x="5294" y="598"/>
                <a:ext cx="336" cy="156"/>
              </a:xfrm>
              <a:prstGeom prst="rect">
                <a:avLst/>
              </a:prstGeom>
              <a:solidFill>
                <a:srgbClr val="EEFCB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7325857" y="916544"/>
              <a:ext cx="6383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belly</a:t>
              </a:r>
            </a:p>
          </p:txBody>
        </p:sp>
      </p:grpSp>
      <p:sp>
        <p:nvSpPr>
          <p:cNvPr id="62" name="Text Box 51"/>
          <p:cNvSpPr txBox="1">
            <a:spLocks noChangeArrowheads="1"/>
          </p:cNvSpPr>
          <p:nvPr/>
        </p:nvSpPr>
        <p:spPr bwMode="auto">
          <a:xfrm>
            <a:off x="2996900" y="5440565"/>
            <a:ext cx="35618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2"/>
                </a:solidFill>
              </a:rPr>
              <a:t>3</a:t>
            </a:r>
            <a:endParaRPr lang="en-US" sz="22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00382 -0.594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9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2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15 L -0.41268 -0.0245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9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94" y="-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75" grpId="0" animBg="1"/>
      <p:bldP spid="99375" grpId="1" animBg="1"/>
      <p:bldP spid="99376" grpId="0" animBg="1"/>
      <p:bldP spid="99376" grpId="1" animBg="1"/>
      <p:bldP spid="99377" grpId="0"/>
      <p:bldP spid="99377" grpId="1"/>
      <p:bldP spid="99377" grpId="2"/>
      <p:bldP spid="99378" grpId="0" animBg="1"/>
      <p:bldP spid="99378" grpId="1" animBg="1"/>
      <p:bldP spid="99382" grpId="0" animBg="1"/>
      <p:bldP spid="99382" grpId="1" animBg="1"/>
      <p:bldP spid="99383" grpId="0"/>
      <p:bldP spid="99383" grpId="1"/>
      <p:bldP spid="99383" grpId="2"/>
      <p:bldP spid="99383" grpId="3"/>
      <p:bldP spid="99385" grpId="0" animBg="1"/>
      <p:bldP spid="99385" grpId="1" animBg="1"/>
      <p:bldP spid="99386" grpId="0" animBg="1"/>
      <p:bldP spid="99386" grpId="1" animBg="1"/>
      <p:bldP spid="99387" grpId="0" animBg="1"/>
      <p:bldP spid="99387" grpId="1" animBg="1"/>
      <p:bldP spid="99388" grpId="0" animBg="1"/>
      <p:bldP spid="99388" grpId="1" animBg="1"/>
      <p:bldP spid="99389" grpId="0" animBg="1"/>
      <p:bldP spid="99389" grpId="1" animBg="1"/>
      <p:bldP spid="99390" grpId="0" animBg="1"/>
      <p:bldP spid="99390" grpId="1" animBg="1"/>
      <p:bldP spid="56" grpId="0"/>
      <p:bldP spid="6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551330" y="1864003"/>
            <a:ext cx="8169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When you construct the </a:t>
            </a:r>
            <a:r>
              <a:rPr lang="en-US" dirty="0" err="1">
                <a:solidFill>
                  <a:srgbClr val="6600CC"/>
                </a:solidFill>
              </a:rPr>
              <a:t>NerdyCow</a:t>
            </a:r>
            <a:r>
              <a:rPr lang="en-US" dirty="0"/>
              <a:t>, you should be able to specify how many </a:t>
            </a:r>
            <a:r>
              <a:rPr lang="en-US" dirty="0">
                <a:solidFill>
                  <a:srgbClr val="6600CC"/>
                </a:solidFill>
              </a:rPr>
              <a:t>farts</a:t>
            </a:r>
            <a:r>
              <a:rPr lang="en-US" dirty="0"/>
              <a:t> start out in </a:t>
            </a:r>
            <a:r>
              <a:rPr lang="en-US" dirty="0">
                <a:solidFill>
                  <a:srgbClr val="6600CC"/>
                </a:solidFill>
              </a:rPr>
              <a:t>each </a:t>
            </a:r>
            <a:r>
              <a:rPr lang="en-US" dirty="0" smtClean="0">
                <a:solidFill>
                  <a:srgbClr val="6600CC"/>
                </a:solidFill>
              </a:rPr>
              <a:t>stomach</a:t>
            </a:r>
            <a:r>
              <a:rPr lang="en-US" dirty="0" smtClean="0"/>
              <a:t>, </a:t>
            </a:r>
            <a:r>
              <a:rPr lang="en-US" dirty="0"/>
              <a:t>and its </a:t>
            </a:r>
            <a:r>
              <a:rPr lang="en-US" dirty="0">
                <a:solidFill>
                  <a:srgbClr val="6600CC"/>
                </a:solidFill>
              </a:rPr>
              <a:t>thought</a:t>
            </a:r>
            <a:r>
              <a:rPr lang="en-US" dirty="0"/>
              <a:t>.</a:t>
            </a:r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509588" y="635000"/>
            <a:ext cx="84201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/>
              <a:t>Our </a:t>
            </a:r>
            <a:r>
              <a:rPr lang="en-US" dirty="0"/>
              <a:t>current </a:t>
            </a:r>
            <a:r>
              <a:rPr lang="en-US" dirty="0">
                <a:solidFill>
                  <a:srgbClr val="6600CC"/>
                </a:solidFill>
              </a:rPr>
              <a:t>Nerd</a:t>
            </a:r>
            <a:r>
              <a:rPr lang="en-US" dirty="0"/>
              <a:t> only has one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. </a:t>
            </a:r>
          </a:p>
          <a:p>
            <a:pPr algn="ctr"/>
            <a:endParaRPr lang="en-US" sz="1000" dirty="0"/>
          </a:p>
          <a:p>
            <a:pPr algn="ctr"/>
            <a:r>
              <a:rPr lang="en-US" dirty="0" smtClean="0"/>
              <a:t>For our last composition example, let’s create </a:t>
            </a:r>
            <a:r>
              <a:rPr lang="en-US" dirty="0"/>
              <a:t>a </a:t>
            </a:r>
            <a:r>
              <a:rPr lang="en-US" dirty="0" err="1">
                <a:solidFill>
                  <a:srgbClr val="6600CC"/>
                </a:solidFill>
              </a:rPr>
              <a:t>NerdyCow</a:t>
            </a:r>
            <a:r>
              <a:rPr lang="en-US" dirty="0">
                <a:solidFill>
                  <a:srgbClr val="6600CC"/>
                </a:solidFill>
              </a:rPr>
              <a:t> class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has </a:t>
            </a:r>
            <a:r>
              <a:rPr lang="en-US" dirty="0">
                <a:solidFill>
                  <a:srgbClr val="6600CC"/>
                </a:solidFill>
              </a:rPr>
              <a:t>two Stomachs </a:t>
            </a:r>
            <a:r>
              <a:rPr lang="en-US" dirty="0"/>
              <a:t>and a </a:t>
            </a:r>
            <a:r>
              <a:rPr lang="en-US" dirty="0">
                <a:solidFill>
                  <a:srgbClr val="6600CC"/>
                </a:solidFill>
              </a:rPr>
              <a:t>thought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grpSp>
        <p:nvGrpSpPr>
          <p:cNvPr id="100385" name="Group 33"/>
          <p:cNvGrpSpPr>
            <a:grpSpLocks/>
          </p:cNvGrpSpPr>
          <p:nvPr/>
        </p:nvGrpSpPr>
        <p:grpSpPr bwMode="auto">
          <a:xfrm>
            <a:off x="4589463" y="2654300"/>
            <a:ext cx="4402137" cy="4225925"/>
            <a:chOff x="2420" y="1728"/>
            <a:chExt cx="3255" cy="2535"/>
          </a:xfrm>
        </p:grpSpPr>
        <p:sp>
          <p:nvSpPr>
            <p:cNvPr id="100380" name="Rectangle 28"/>
            <p:cNvSpPr>
              <a:spLocks noChangeArrowheads="1"/>
            </p:cNvSpPr>
            <p:nvPr/>
          </p:nvSpPr>
          <p:spPr bwMode="auto">
            <a:xfrm>
              <a:off x="2420" y="1728"/>
              <a:ext cx="3244" cy="250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81" name="Text Box 29"/>
            <p:cNvSpPr txBox="1">
              <a:spLocks noChangeArrowheads="1"/>
            </p:cNvSpPr>
            <p:nvPr/>
          </p:nvSpPr>
          <p:spPr bwMode="auto">
            <a:xfrm>
              <a:off x="2440" y="1728"/>
              <a:ext cx="3235" cy="2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/>
                <a:t>class </a:t>
              </a:r>
              <a:r>
                <a:rPr lang="en-US" sz="1800" dirty="0" err="1"/>
                <a:t>NerdyCow</a:t>
              </a:r>
              <a:endParaRPr lang="en-US" sz="1800" dirty="0"/>
            </a:p>
            <a:p>
              <a:r>
                <a:rPr lang="en-US" sz="1800" dirty="0"/>
                <a:t>{</a:t>
              </a:r>
            </a:p>
            <a:p>
              <a:r>
                <a:rPr lang="en-US" sz="1800" dirty="0">
                  <a:solidFill>
                    <a:srgbClr val="6600CC"/>
                  </a:solidFill>
                </a:rPr>
                <a:t>public: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 </a:t>
              </a:r>
              <a:r>
                <a:rPr lang="en-US" sz="1700" dirty="0" err="1">
                  <a:solidFill>
                    <a:schemeClr val="accent2"/>
                  </a:solidFill>
                </a:rPr>
                <a:t>NerdyCow</a:t>
              </a:r>
              <a:r>
                <a:rPr lang="en-US" sz="1700" dirty="0">
                  <a:solidFill>
                    <a:schemeClr val="accent2"/>
                  </a:solidFill>
                </a:rPr>
                <a:t>(</a:t>
              </a:r>
              <a:r>
                <a:rPr lang="en-US" sz="1700" dirty="0" err="1">
                  <a:solidFill>
                    <a:srgbClr val="FF0000"/>
                  </a:solidFill>
                </a:rPr>
                <a:t>int</a:t>
              </a:r>
              <a:r>
                <a:rPr lang="en-US" sz="1700" dirty="0">
                  <a:solidFill>
                    <a:schemeClr val="accent2"/>
                  </a:solidFill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</a:rPr>
                <a:t>f1</a:t>
              </a:r>
              <a:r>
                <a:rPr lang="en-US" sz="1700" dirty="0">
                  <a:solidFill>
                    <a:schemeClr val="accent2"/>
                  </a:solidFill>
                </a:rPr>
                <a:t>, </a:t>
              </a:r>
              <a:r>
                <a:rPr lang="en-US" sz="1700" dirty="0" err="1">
                  <a:solidFill>
                    <a:srgbClr val="FF0000"/>
                  </a:solidFill>
                </a:rPr>
                <a:t>int</a:t>
              </a:r>
              <a:r>
                <a:rPr lang="en-US" sz="1700" dirty="0">
                  <a:solidFill>
                    <a:schemeClr val="accent2"/>
                  </a:solidFill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</a:rPr>
                <a:t>f2</a:t>
              </a:r>
              <a:r>
                <a:rPr lang="en-US" sz="1700" dirty="0">
                  <a:solidFill>
                    <a:schemeClr val="accent2"/>
                  </a:solidFill>
                </a:rPr>
                <a:t>, string &amp;idea)  </a:t>
              </a:r>
            </a:p>
            <a:p>
              <a:endParaRPr lang="en-US" sz="1700" dirty="0">
                <a:solidFill>
                  <a:schemeClr val="accent2"/>
                </a:solidFill>
              </a:endParaRPr>
            </a:p>
            <a:p>
              <a:r>
                <a:rPr lang="en-US" sz="1800" dirty="0"/>
                <a:t>  { </a:t>
              </a:r>
            </a:p>
            <a:p>
              <a:r>
                <a:rPr lang="en-US" sz="1800" dirty="0"/>
                <a:t>      thought = idea;  </a:t>
              </a:r>
            </a:p>
            <a:p>
              <a:r>
                <a:rPr lang="en-US" sz="1800" dirty="0"/>
                <a:t>  }</a:t>
              </a:r>
            </a:p>
            <a:p>
              <a:r>
                <a:rPr lang="en-US" sz="1000" dirty="0"/>
                <a:t> 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 ~</a:t>
              </a:r>
              <a:r>
                <a:rPr lang="en-US" sz="1800" dirty="0" err="1">
                  <a:solidFill>
                    <a:schemeClr val="accent2"/>
                  </a:solidFill>
                </a:rPr>
                <a:t>NerdyCow</a:t>
              </a:r>
              <a:r>
                <a:rPr lang="en-US" sz="1800" dirty="0">
                  <a:solidFill>
                    <a:schemeClr val="accent2"/>
                  </a:solidFill>
                </a:rPr>
                <a:t>() </a:t>
              </a:r>
              <a:r>
                <a:rPr lang="en-US" sz="1800" dirty="0"/>
                <a:t>  { </a:t>
              </a:r>
              <a:r>
                <a:rPr lang="en-US" sz="1800" dirty="0" err="1"/>
                <a:t>cout</a:t>
              </a:r>
              <a:r>
                <a:rPr lang="en-US" sz="1800" dirty="0"/>
                <a:t> &lt;&lt; </a:t>
              </a:r>
              <a:r>
                <a:rPr lang="en-US" sz="1800" dirty="0" smtClean="0"/>
                <a:t>“</a:t>
              </a:r>
              <a:r>
                <a:rPr lang="en-US" sz="1800" dirty="0" err="1" smtClean="0"/>
                <a:t>Moooo</a:t>
              </a:r>
              <a:r>
                <a:rPr lang="en-US" sz="1800" dirty="0" smtClean="0"/>
                <a:t>!”;  </a:t>
              </a:r>
              <a:r>
                <a:rPr lang="en-US" sz="1800" dirty="0"/>
                <a:t>}</a:t>
              </a:r>
            </a:p>
            <a:p>
              <a:r>
                <a:rPr lang="en-US" sz="1000" dirty="0"/>
                <a:t>  </a:t>
              </a:r>
            </a:p>
            <a:p>
              <a:r>
                <a:rPr lang="en-US" sz="1800" dirty="0">
                  <a:solidFill>
                    <a:srgbClr val="6600CC"/>
                  </a:solidFill>
                </a:rPr>
                <a:t>private:</a:t>
              </a:r>
            </a:p>
            <a:p>
              <a:r>
                <a:rPr lang="en-US" sz="1800" dirty="0"/>
                <a:t>  Stomach belly1;</a:t>
              </a:r>
            </a:p>
            <a:p>
              <a:r>
                <a:rPr lang="en-US" sz="1800" dirty="0"/>
                <a:t>  Stomach belly2;</a:t>
              </a:r>
            </a:p>
            <a:p>
              <a:r>
                <a:rPr lang="en-US" sz="1800" dirty="0"/>
                <a:t>  string thought;</a:t>
              </a:r>
            </a:p>
            <a:p>
              <a:r>
                <a:rPr lang="en-US" sz="1800" dirty="0"/>
                <a:t>};</a:t>
              </a:r>
            </a:p>
          </p:txBody>
        </p:sp>
        <p:sp>
          <p:nvSpPr>
            <p:cNvPr id="100382" name="Text Box 30"/>
            <p:cNvSpPr txBox="1">
              <a:spLocks noChangeArrowheads="1"/>
            </p:cNvSpPr>
            <p:nvPr/>
          </p:nvSpPr>
          <p:spPr bwMode="auto">
            <a:xfrm>
              <a:off x="2784" y="2377"/>
              <a:ext cx="180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/>
                <a:t>: </a:t>
              </a:r>
              <a:r>
                <a:rPr lang="en-US" sz="1700" dirty="0">
                  <a:solidFill>
                    <a:srgbClr val="008080"/>
                  </a:solidFill>
                </a:rPr>
                <a:t>belly1(</a:t>
              </a:r>
              <a:r>
                <a:rPr lang="en-US" sz="1700" dirty="0">
                  <a:solidFill>
                    <a:srgbClr val="FF0000"/>
                  </a:solidFill>
                </a:rPr>
                <a:t>f1</a:t>
              </a:r>
              <a:r>
                <a:rPr lang="en-US" sz="1700" dirty="0">
                  <a:solidFill>
                    <a:srgbClr val="008080"/>
                  </a:solidFill>
                </a:rPr>
                <a:t>)</a:t>
              </a:r>
              <a:r>
                <a:rPr lang="en-US" sz="2200" dirty="0"/>
                <a:t>,</a:t>
              </a:r>
              <a:r>
                <a:rPr lang="en-US" sz="1700" dirty="0">
                  <a:solidFill>
                    <a:srgbClr val="008080"/>
                  </a:solidFill>
                </a:rPr>
                <a:t> belly2(</a:t>
              </a:r>
              <a:r>
                <a:rPr lang="en-US" sz="1700" dirty="0">
                  <a:solidFill>
                    <a:srgbClr val="FF0000"/>
                  </a:solidFill>
                </a:rPr>
                <a:t>f2</a:t>
              </a:r>
              <a:r>
                <a:rPr lang="en-US" sz="1700" dirty="0">
                  <a:solidFill>
                    <a:srgbClr val="008080"/>
                  </a:solidFill>
                </a:rPr>
                <a:t>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0797" y="2654300"/>
            <a:ext cx="4191000" cy="3986141"/>
            <a:chOff x="4634753" y="899531"/>
            <a:chExt cx="4191000" cy="3986141"/>
          </a:xfrm>
        </p:grpSpPr>
        <p:grpSp>
          <p:nvGrpSpPr>
            <p:cNvPr id="19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3986141"/>
              <a:chOff x="2928" y="712"/>
              <a:chExt cx="2640" cy="2841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2248" cy="28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Nerd</a:t>
                </a:r>
              </a:p>
              <a:p>
                <a:r>
                  <a:rPr lang="en-US" sz="14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Nerd(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int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 farts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       </a:t>
                </a:r>
                <a:r>
                  <a:rPr lang="en-US" sz="2400" dirty="0"/>
                  <a:t>: </a:t>
                </a:r>
                <a:r>
                  <a:rPr lang="en-US" sz="1800" dirty="0" smtClean="0">
                    <a:solidFill>
                      <a:srgbClr val="008080"/>
                    </a:solidFill>
                  </a:rPr>
                  <a:t>belly(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farts</a:t>
                </a:r>
                <a:r>
                  <a:rPr lang="en-US" sz="1800" dirty="0" smtClean="0">
                    <a:solidFill>
                      <a:srgbClr val="008080"/>
                    </a:solidFill>
                  </a:rPr>
                  <a:t>)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400" dirty="0" smtClean="0"/>
                  <a:t>   { </a:t>
                </a:r>
                <a:endParaRPr lang="en-US" sz="1400" dirty="0"/>
              </a:p>
              <a:p>
                <a:r>
                  <a:rPr lang="en-US" sz="1800" dirty="0" smtClean="0"/>
                  <a:t>       </a:t>
                </a:r>
                <a:r>
                  <a:rPr lang="en-US" sz="1800" dirty="0"/>
                  <a:t>thought = </a:t>
                </a:r>
                <a:r>
                  <a:rPr lang="en-US" sz="1800" dirty="0" smtClean="0"/>
                  <a:t>“I heart CS";  </a:t>
                </a:r>
                <a:endParaRPr lang="en-US" sz="1800" dirty="0"/>
              </a:p>
              <a:p>
                <a:r>
                  <a:rPr lang="en-US" sz="1400" dirty="0" smtClean="0"/>
                  <a:t>   </a:t>
                </a:r>
                <a:r>
                  <a:rPr lang="en-US" sz="1400" dirty="0"/>
                  <a:t>}</a:t>
                </a:r>
              </a:p>
              <a:p>
                <a:r>
                  <a:rPr lang="en-US" sz="1000" dirty="0"/>
                  <a:t> 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~Nerd()  </a:t>
                </a:r>
              </a:p>
              <a:p>
                <a:r>
                  <a:rPr lang="en-US" sz="1800" dirty="0" smtClean="0"/>
                  <a:t>   </a:t>
                </a:r>
                <a:r>
                  <a:rPr lang="en-US" sz="1800" dirty="0"/>
                  <a:t>{ </a:t>
                </a:r>
                <a:r>
                  <a:rPr lang="en-US" sz="1800" dirty="0" err="1"/>
                  <a:t>cout</a:t>
                </a:r>
                <a:r>
                  <a:rPr lang="en-US" sz="1800" dirty="0"/>
                  <a:t> &lt;&lt; “Argh “ &lt;&lt; thought;  }</a:t>
                </a:r>
              </a:p>
              <a:p>
                <a:r>
                  <a:rPr lang="en-US" sz="300" dirty="0"/>
                  <a:t>  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string thought;</a:t>
                </a:r>
              </a:p>
              <a:p>
                <a:r>
                  <a:rPr lang="en-US" sz="1200" dirty="0" smtClean="0"/>
                  <a:t>};</a:t>
                </a:r>
                <a:endParaRPr lang="en-US" sz="1200" dirty="0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950405" y="4041635"/>
              <a:ext cx="1771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belly;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autoUpdateAnimBg="0"/>
      <p:bldP spid="100356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169442" y="942996"/>
            <a:ext cx="4277097" cy="3646510"/>
            <a:chOff x="187324" y="899531"/>
            <a:chExt cx="4749433" cy="3646510"/>
          </a:xfrm>
        </p:grpSpPr>
        <p:sp>
          <p:nvSpPr>
            <p:cNvPr id="5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5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3942105" cy="186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smtClean="0">
                  <a:solidFill>
                    <a:srgbClr val="FF0000"/>
                  </a:solidFill>
                </a:rPr>
                <a:t>while (gas-- &gt; 0)</a:t>
              </a:r>
              <a:br>
                <a:rPr lang="en-US" sz="1800" dirty="0" smtClean="0">
                  <a:solidFill>
                    <a:srgbClr val="FF0000"/>
                  </a:solidFill>
                </a:rPr>
              </a:br>
              <a:r>
                <a:rPr lang="en-US" sz="1800" dirty="0" smtClean="0">
                  <a:solidFill>
                    <a:srgbClr val="0000CC"/>
                  </a:solidFill>
                </a:rPr>
                <a:t>                    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pffft</a:t>
              </a:r>
              <a:r>
                <a:rPr lang="en-US" sz="1800" dirty="0" smtClean="0">
                  <a:solidFill>
                    <a:srgbClr val="FF0000"/>
                  </a:solidFill>
                </a:rPr>
                <a:t>!”;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smtClean="0">
                  <a:solidFill>
                    <a:srgbClr val="FF3300"/>
                  </a:solidFill>
                </a:rPr>
                <a:t>gas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gas;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smtClean="0"/>
                <a:t>gas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grpSp>
        <p:nvGrpSpPr>
          <p:cNvPr id="101468" name="Group 92"/>
          <p:cNvGrpSpPr>
            <a:grpSpLocks/>
          </p:cNvGrpSpPr>
          <p:nvPr/>
        </p:nvGrpSpPr>
        <p:grpSpPr bwMode="auto">
          <a:xfrm>
            <a:off x="4648200" y="939800"/>
            <a:ext cx="4402138" cy="4225925"/>
            <a:chOff x="2420" y="1728"/>
            <a:chExt cx="3255" cy="2535"/>
          </a:xfrm>
        </p:grpSpPr>
        <p:sp>
          <p:nvSpPr>
            <p:cNvPr id="101469" name="Rectangle 93"/>
            <p:cNvSpPr>
              <a:spLocks noChangeArrowheads="1"/>
            </p:cNvSpPr>
            <p:nvPr/>
          </p:nvSpPr>
          <p:spPr bwMode="auto">
            <a:xfrm>
              <a:off x="2420" y="1728"/>
              <a:ext cx="3244" cy="250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70" name="Text Box 94"/>
            <p:cNvSpPr txBox="1">
              <a:spLocks noChangeArrowheads="1"/>
            </p:cNvSpPr>
            <p:nvPr/>
          </p:nvSpPr>
          <p:spPr bwMode="auto">
            <a:xfrm>
              <a:off x="2440" y="1728"/>
              <a:ext cx="3235" cy="2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/>
                <a:t>class </a:t>
              </a:r>
              <a:r>
                <a:rPr lang="en-US" sz="1800" dirty="0" err="1"/>
                <a:t>NerdyCow</a:t>
              </a:r>
              <a:endParaRPr lang="en-US" sz="1800" dirty="0"/>
            </a:p>
            <a:p>
              <a:r>
                <a:rPr lang="en-US" sz="1800" dirty="0"/>
                <a:t>{</a:t>
              </a:r>
            </a:p>
            <a:p>
              <a:r>
                <a:rPr lang="en-US" sz="1800" dirty="0">
                  <a:solidFill>
                    <a:srgbClr val="6600CC"/>
                  </a:solidFill>
                </a:rPr>
                <a:t>public: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 </a:t>
              </a:r>
              <a:r>
                <a:rPr lang="en-US" sz="1700" dirty="0" err="1">
                  <a:solidFill>
                    <a:schemeClr val="accent2"/>
                  </a:solidFill>
                </a:rPr>
                <a:t>NerdyCow</a:t>
              </a:r>
              <a:r>
                <a:rPr lang="en-US" sz="1700" dirty="0">
                  <a:solidFill>
                    <a:schemeClr val="accent2"/>
                  </a:solidFill>
                </a:rPr>
                <a:t>(</a:t>
              </a:r>
              <a:r>
                <a:rPr lang="en-US" sz="1700" dirty="0" err="1">
                  <a:solidFill>
                    <a:srgbClr val="FF0000"/>
                  </a:solidFill>
                </a:rPr>
                <a:t>int</a:t>
              </a:r>
              <a:r>
                <a:rPr lang="en-US" sz="1700" dirty="0">
                  <a:solidFill>
                    <a:schemeClr val="accent2"/>
                  </a:solidFill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</a:rPr>
                <a:t>f1</a:t>
              </a:r>
              <a:r>
                <a:rPr lang="en-US" sz="1700" dirty="0">
                  <a:solidFill>
                    <a:schemeClr val="accent2"/>
                  </a:solidFill>
                </a:rPr>
                <a:t>, </a:t>
              </a:r>
              <a:r>
                <a:rPr lang="en-US" sz="1700" dirty="0" err="1">
                  <a:solidFill>
                    <a:srgbClr val="FF0000"/>
                  </a:solidFill>
                </a:rPr>
                <a:t>int</a:t>
              </a:r>
              <a:r>
                <a:rPr lang="en-US" sz="1700" dirty="0">
                  <a:solidFill>
                    <a:srgbClr val="FF0000"/>
                  </a:solidFill>
                </a:rPr>
                <a:t> f2</a:t>
              </a:r>
              <a:r>
                <a:rPr lang="en-US" sz="1700" dirty="0">
                  <a:solidFill>
                    <a:schemeClr val="accent2"/>
                  </a:solidFill>
                </a:rPr>
                <a:t>, string &amp;idea)  </a:t>
              </a:r>
            </a:p>
            <a:p>
              <a:endParaRPr lang="en-US" sz="1700" dirty="0">
                <a:solidFill>
                  <a:schemeClr val="accent2"/>
                </a:solidFill>
              </a:endParaRPr>
            </a:p>
            <a:p>
              <a:r>
                <a:rPr lang="en-US" sz="1800" dirty="0"/>
                <a:t>  { </a:t>
              </a:r>
            </a:p>
            <a:p>
              <a:r>
                <a:rPr lang="en-US" sz="1800" dirty="0"/>
                <a:t>      thought = idea;  </a:t>
              </a:r>
            </a:p>
            <a:p>
              <a:r>
                <a:rPr lang="en-US" sz="1800" dirty="0"/>
                <a:t>  }</a:t>
              </a:r>
            </a:p>
            <a:p>
              <a:r>
                <a:rPr lang="en-US" sz="1000" dirty="0"/>
                <a:t> 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 ~</a:t>
              </a:r>
              <a:r>
                <a:rPr lang="en-US" sz="1800" dirty="0" err="1">
                  <a:solidFill>
                    <a:schemeClr val="accent2"/>
                  </a:solidFill>
                </a:rPr>
                <a:t>NerdyCow</a:t>
              </a:r>
              <a:r>
                <a:rPr lang="en-US" sz="1800" dirty="0">
                  <a:solidFill>
                    <a:schemeClr val="accent2"/>
                  </a:solidFill>
                </a:rPr>
                <a:t>() </a:t>
              </a:r>
              <a:r>
                <a:rPr lang="en-US" sz="1800" dirty="0"/>
                <a:t>  { </a:t>
              </a:r>
              <a:r>
                <a:rPr lang="en-US" sz="1800" dirty="0" err="1"/>
                <a:t>cout</a:t>
              </a:r>
              <a:r>
                <a:rPr lang="en-US" sz="1800" dirty="0"/>
                <a:t> &lt;&lt; </a:t>
              </a:r>
              <a:r>
                <a:rPr lang="en-US" sz="1800" dirty="0" smtClean="0"/>
                <a:t>“</a:t>
              </a:r>
              <a:r>
                <a:rPr lang="en-US" sz="1800" dirty="0" err="1" smtClean="0"/>
                <a:t>Moooo</a:t>
              </a:r>
              <a:r>
                <a:rPr lang="en-US" sz="1800" dirty="0" smtClean="0"/>
                <a:t>!”;  </a:t>
              </a:r>
              <a:r>
                <a:rPr lang="en-US" sz="1800" dirty="0"/>
                <a:t>}</a:t>
              </a:r>
            </a:p>
            <a:p>
              <a:r>
                <a:rPr lang="en-US" sz="1000" dirty="0"/>
                <a:t>  </a:t>
              </a:r>
            </a:p>
            <a:p>
              <a:r>
                <a:rPr lang="en-US" sz="1800" dirty="0">
                  <a:solidFill>
                    <a:srgbClr val="6600CC"/>
                  </a:solidFill>
                </a:rPr>
                <a:t>private:</a:t>
              </a:r>
            </a:p>
            <a:p>
              <a:r>
                <a:rPr lang="en-US" sz="1800" dirty="0"/>
                <a:t>  Stomach belly1;</a:t>
              </a:r>
            </a:p>
            <a:p>
              <a:r>
                <a:rPr lang="en-US" sz="1800" dirty="0"/>
                <a:t>  Stomach belly2;</a:t>
              </a:r>
            </a:p>
            <a:p>
              <a:r>
                <a:rPr lang="en-US" sz="1800" dirty="0"/>
                <a:t>  string thought;</a:t>
              </a:r>
            </a:p>
            <a:p>
              <a:r>
                <a:rPr lang="en-US" sz="1800" dirty="0"/>
                <a:t>};</a:t>
              </a:r>
            </a:p>
          </p:txBody>
        </p:sp>
        <p:sp>
          <p:nvSpPr>
            <p:cNvPr id="101471" name="Text Box 95"/>
            <p:cNvSpPr txBox="1">
              <a:spLocks noChangeArrowheads="1"/>
            </p:cNvSpPr>
            <p:nvPr/>
          </p:nvSpPr>
          <p:spPr bwMode="auto">
            <a:xfrm>
              <a:off x="2784" y="2377"/>
              <a:ext cx="180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/>
                <a:t>: </a:t>
              </a:r>
              <a:r>
                <a:rPr lang="en-US" sz="1700">
                  <a:solidFill>
                    <a:srgbClr val="008080"/>
                  </a:solidFill>
                </a:rPr>
                <a:t>belly1(</a:t>
              </a:r>
              <a:r>
                <a:rPr lang="en-US" sz="1700">
                  <a:solidFill>
                    <a:srgbClr val="FF0000"/>
                  </a:solidFill>
                </a:rPr>
                <a:t>f1</a:t>
              </a:r>
              <a:r>
                <a:rPr lang="en-US" sz="1700">
                  <a:solidFill>
                    <a:srgbClr val="008080"/>
                  </a:solidFill>
                </a:rPr>
                <a:t>)</a:t>
              </a:r>
              <a:r>
                <a:rPr lang="en-US" sz="2200"/>
                <a:t>,</a:t>
              </a:r>
              <a:r>
                <a:rPr lang="en-US" sz="1700">
                  <a:solidFill>
                    <a:srgbClr val="008080"/>
                  </a:solidFill>
                </a:rPr>
                <a:t> belly2(</a:t>
              </a:r>
              <a:r>
                <a:rPr lang="en-US" sz="1700">
                  <a:solidFill>
                    <a:srgbClr val="FF0000"/>
                  </a:solidFill>
                </a:rPr>
                <a:t>f2</a:t>
              </a:r>
              <a:r>
                <a:rPr lang="en-US" sz="1700">
                  <a:solidFill>
                    <a:srgbClr val="008080"/>
                  </a:solidFill>
                </a:rPr>
                <a:t>)</a:t>
              </a:r>
            </a:p>
          </p:txBody>
        </p:sp>
      </p:grpSp>
      <p:grpSp>
        <p:nvGrpSpPr>
          <p:cNvPr id="101390" name="Group 14"/>
          <p:cNvGrpSpPr>
            <a:grpSpLocks/>
          </p:cNvGrpSpPr>
          <p:nvPr/>
        </p:nvGrpSpPr>
        <p:grpSpPr bwMode="auto">
          <a:xfrm>
            <a:off x="4694238" y="5192713"/>
            <a:ext cx="3810000" cy="2017712"/>
            <a:chOff x="3168" y="960"/>
            <a:chExt cx="2448" cy="1787"/>
          </a:xfrm>
        </p:grpSpPr>
        <p:sp>
          <p:nvSpPr>
            <p:cNvPr id="10139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NerdyCow</a:t>
              </a:r>
              <a:r>
                <a:rPr lang="en-US" sz="1800" dirty="0">
                  <a:cs typeface="Courier New" pitchFamily="49" charset="0"/>
                </a:rPr>
                <a:t> </a:t>
              </a:r>
              <a:r>
                <a:rPr lang="en-US" sz="1800" dirty="0" smtClean="0">
                  <a:cs typeface="Courier New" pitchFamily="49" charset="0"/>
                </a:rPr>
                <a:t>earl(</a:t>
              </a:r>
              <a:r>
                <a:rPr lang="en-US" sz="1800" dirty="0" smtClean="0">
                  <a:solidFill>
                    <a:srgbClr val="FF3300"/>
                  </a:solidFill>
                  <a:cs typeface="Courier New" pitchFamily="49" charset="0"/>
                </a:rPr>
                <a:t>3</a:t>
              </a:r>
              <a:r>
                <a:rPr lang="en-US" sz="1800" dirty="0" smtClean="0">
                  <a:cs typeface="Courier New" pitchFamily="49" charset="0"/>
                </a:rPr>
                <a:t>,</a:t>
              </a:r>
              <a:r>
                <a:rPr lang="en-US" sz="1800" dirty="0" smtClean="0">
                  <a:solidFill>
                    <a:srgbClr val="FF3300"/>
                  </a:solidFill>
                  <a:cs typeface="Courier New" pitchFamily="49" charset="0"/>
                </a:rPr>
                <a:t>1, </a:t>
              </a:r>
              <a:r>
                <a:rPr lang="en-US" sz="1800" dirty="0">
                  <a:solidFill>
                    <a:srgbClr val="FF3300"/>
                  </a:solidFill>
                  <a:cs typeface="Courier New" pitchFamily="49" charset="0"/>
                </a:rPr>
                <a:t>“milk”</a:t>
              </a:r>
              <a:r>
                <a:rPr lang="en-US" sz="1800" dirty="0">
                  <a:cs typeface="Courier New" pitchFamily="49" charset="0"/>
                </a:rPr>
                <a:t>);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101396" name="Text Box 20"/>
          <p:cNvSpPr txBox="1">
            <a:spLocks noChangeArrowheads="1"/>
          </p:cNvSpPr>
          <p:nvPr/>
        </p:nvSpPr>
        <p:spPr bwMode="auto">
          <a:xfrm>
            <a:off x="6280150" y="1473200"/>
            <a:ext cx="2544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3300"/>
                </a:solidFill>
              </a:rPr>
              <a:t>3      1       </a:t>
            </a:r>
            <a:r>
              <a:rPr lang="en-US" sz="2400" dirty="0">
                <a:solidFill>
                  <a:srgbClr val="FF3300"/>
                </a:solidFill>
              </a:rPr>
              <a:t>“milk”</a:t>
            </a:r>
          </a:p>
        </p:txBody>
      </p:sp>
      <p:grpSp>
        <p:nvGrpSpPr>
          <p:cNvPr id="101461" name="Group 85"/>
          <p:cNvGrpSpPr>
            <a:grpSpLocks/>
          </p:cNvGrpSpPr>
          <p:nvPr/>
        </p:nvGrpSpPr>
        <p:grpSpPr bwMode="auto">
          <a:xfrm>
            <a:off x="598164" y="4750876"/>
            <a:ext cx="2624138" cy="1828800"/>
            <a:chOff x="4032" y="264"/>
            <a:chExt cx="1653" cy="1152"/>
          </a:xfrm>
        </p:grpSpPr>
        <p:sp>
          <p:nvSpPr>
            <p:cNvPr id="101425" name="Rectangle 49"/>
            <p:cNvSpPr>
              <a:spLocks noChangeArrowheads="1"/>
            </p:cNvSpPr>
            <p:nvPr/>
          </p:nvSpPr>
          <p:spPr bwMode="auto">
            <a:xfrm>
              <a:off x="4636" y="384"/>
              <a:ext cx="1049" cy="10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grpSp>
          <p:nvGrpSpPr>
            <p:cNvPr id="101440" name="Group 64"/>
            <p:cNvGrpSpPr>
              <a:grpSpLocks/>
            </p:cNvGrpSpPr>
            <p:nvPr/>
          </p:nvGrpSpPr>
          <p:grpSpPr bwMode="auto">
            <a:xfrm>
              <a:off x="4614" y="1181"/>
              <a:ext cx="1050" cy="212"/>
              <a:chOff x="4614" y="1259"/>
              <a:chExt cx="1050" cy="212"/>
            </a:xfrm>
          </p:grpSpPr>
          <p:sp>
            <p:nvSpPr>
              <p:cNvPr id="101438" name="Text Box 62"/>
              <p:cNvSpPr txBox="1">
                <a:spLocks noChangeArrowheads="1"/>
              </p:cNvSpPr>
              <p:nvPr/>
            </p:nvSpPr>
            <p:spPr bwMode="auto">
              <a:xfrm>
                <a:off x="4614" y="1259"/>
                <a:ext cx="58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thought</a:t>
                </a:r>
              </a:p>
            </p:txBody>
          </p:sp>
          <p:sp>
            <p:nvSpPr>
              <p:cNvPr id="101439" name="Rectangle 63"/>
              <p:cNvSpPr>
                <a:spLocks noChangeArrowheads="1"/>
              </p:cNvSpPr>
              <p:nvPr/>
            </p:nvSpPr>
            <p:spPr bwMode="auto">
              <a:xfrm>
                <a:off x="5189" y="1272"/>
                <a:ext cx="475" cy="18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1442" name="Text Box 66"/>
            <p:cNvSpPr txBox="1">
              <a:spLocks noChangeArrowheads="1"/>
            </p:cNvSpPr>
            <p:nvPr/>
          </p:nvSpPr>
          <p:spPr bwMode="auto">
            <a:xfrm>
              <a:off x="4032" y="264"/>
              <a:ext cx="5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 earl</a:t>
              </a:r>
            </a:p>
          </p:txBody>
        </p:sp>
      </p:grpSp>
      <p:grpSp>
        <p:nvGrpSpPr>
          <p:cNvPr id="101448" name="Group 72"/>
          <p:cNvGrpSpPr>
            <a:grpSpLocks/>
          </p:cNvGrpSpPr>
          <p:nvPr/>
        </p:nvGrpSpPr>
        <p:grpSpPr bwMode="auto">
          <a:xfrm>
            <a:off x="1593527" y="5046151"/>
            <a:ext cx="1600200" cy="533400"/>
            <a:chOff x="4659" y="450"/>
            <a:chExt cx="1008" cy="336"/>
          </a:xfrm>
        </p:grpSpPr>
        <p:sp>
          <p:nvSpPr>
            <p:cNvPr id="101405" name="Rectangle 29"/>
            <p:cNvSpPr>
              <a:spLocks noChangeArrowheads="1"/>
            </p:cNvSpPr>
            <p:nvPr/>
          </p:nvSpPr>
          <p:spPr bwMode="auto">
            <a:xfrm>
              <a:off x="4659" y="450"/>
              <a:ext cx="1008" cy="33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1" dirty="0"/>
                <a:t>   </a:t>
              </a:r>
              <a:r>
                <a:rPr lang="en-US" sz="1800" dirty="0"/>
                <a:t>belly1</a:t>
              </a:r>
            </a:p>
            <a:p>
              <a:r>
                <a:rPr lang="en-US" sz="1400" b="1" dirty="0" smtClean="0"/>
                <a:t>gas</a:t>
              </a:r>
              <a:endParaRPr lang="en-US" sz="1400" b="1" dirty="0"/>
            </a:p>
          </p:txBody>
        </p:sp>
        <p:sp>
          <p:nvSpPr>
            <p:cNvPr id="101436" name="Rectangle 60"/>
            <p:cNvSpPr>
              <a:spLocks noChangeArrowheads="1"/>
            </p:cNvSpPr>
            <p:nvPr/>
          </p:nvSpPr>
          <p:spPr bwMode="auto">
            <a:xfrm>
              <a:off x="5034" y="618"/>
              <a:ext cx="618" cy="15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1406" name="Text Box 30"/>
          <p:cNvSpPr txBox="1">
            <a:spLocks noChangeArrowheads="1"/>
          </p:cNvSpPr>
          <p:nvPr/>
        </p:nvSpPr>
        <p:spPr bwMode="auto">
          <a:xfrm>
            <a:off x="2452364" y="5241414"/>
            <a:ext cx="3540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2"/>
                </a:solidFill>
              </a:rPr>
              <a:t>3</a:t>
            </a:r>
            <a:endParaRPr lang="en-US" sz="2200" dirty="0">
              <a:solidFill>
                <a:schemeClr val="accent2"/>
              </a:solidFill>
            </a:endParaRPr>
          </a:p>
        </p:txBody>
      </p:sp>
      <p:grpSp>
        <p:nvGrpSpPr>
          <p:cNvPr id="101456" name="Group 80"/>
          <p:cNvGrpSpPr>
            <a:grpSpLocks/>
          </p:cNvGrpSpPr>
          <p:nvPr/>
        </p:nvGrpSpPr>
        <p:grpSpPr bwMode="auto">
          <a:xfrm>
            <a:off x="1588764" y="5635114"/>
            <a:ext cx="1600200" cy="533400"/>
            <a:chOff x="4656" y="821"/>
            <a:chExt cx="1008" cy="336"/>
          </a:xfrm>
        </p:grpSpPr>
        <p:sp>
          <p:nvSpPr>
            <p:cNvPr id="101418" name="Rectangle 42"/>
            <p:cNvSpPr>
              <a:spLocks noChangeArrowheads="1"/>
            </p:cNvSpPr>
            <p:nvPr/>
          </p:nvSpPr>
          <p:spPr bwMode="auto">
            <a:xfrm>
              <a:off x="4656" y="821"/>
              <a:ext cx="1008" cy="33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1" dirty="0"/>
                <a:t>   </a:t>
              </a:r>
              <a:r>
                <a:rPr lang="en-US" sz="1800" dirty="0"/>
                <a:t>belly2</a:t>
              </a:r>
            </a:p>
            <a:p>
              <a:r>
                <a:rPr lang="en-US" sz="1400" b="1" dirty="0" smtClean="0"/>
                <a:t>gas</a:t>
              </a:r>
              <a:endParaRPr lang="en-US" sz="1400" b="1" dirty="0"/>
            </a:p>
          </p:txBody>
        </p:sp>
        <p:sp>
          <p:nvSpPr>
            <p:cNvPr id="101437" name="Rectangle 61"/>
            <p:cNvSpPr>
              <a:spLocks noChangeArrowheads="1"/>
            </p:cNvSpPr>
            <p:nvPr/>
          </p:nvSpPr>
          <p:spPr bwMode="auto">
            <a:xfrm>
              <a:off x="5040" y="984"/>
              <a:ext cx="618" cy="15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1420" name="Text Box 44"/>
          <p:cNvSpPr txBox="1">
            <a:spLocks noChangeArrowheads="1"/>
          </p:cNvSpPr>
          <p:nvPr/>
        </p:nvSpPr>
        <p:spPr bwMode="auto">
          <a:xfrm>
            <a:off x="2453952" y="5816089"/>
            <a:ext cx="31130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2"/>
                </a:solidFill>
              </a:rPr>
              <a:t>1</a:t>
            </a:r>
            <a:endParaRPr lang="en-US" sz="2200" dirty="0">
              <a:solidFill>
                <a:schemeClr val="accent2"/>
              </a:solidFill>
            </a:endParaRPr>
          </a:p>
        </p:txBody>
      </p:sp>
      <p:sp>
        <p:nvSpPr>
          <p:cNvPr id="101441" name="Text Box 65"/>
          <p:cNvSpPr txBox="1">
            <a:spLocks noChangeArrowheads="1"/>
          </p:cNvSpPr>
          <p:nvPr/>
        </p:nvSpPr>
        <p:spPr bwMode="auto">
          <a:xfrm>
            <a:off x="2452204" y="6238364"/>
            <a:ext cx="722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“milk”</a:t>
            </a:r>
          </a:p>
        </p:txBody>
      </p:sp>
      <p:sp>
        <p:nvSpPr>
          <p:cNvPr id="101443" name="Line 67"/>
          <p:cNvSpPr>
            <a:spLocks noChangeShapeType="1"/>
          </p:cNvSpPr>
          <p:nvPr/>
        </p:nvSpPr>
        <p:spPr bwMode="auto">
          <a:xfrm>
            <a:off x="4724400" y="5943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44" name="Line 68"/>
          <p:cNvSpPr>
            <a:spLocks noChangeShapeType="1"/>
          </p:cNvSpPr>
          <p:nvPr/>
        </p:nvSpPr>
        <p:spPr bwMode="auto">
          <a:xfrm>
            <a:off x="4467225" y="2000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45" name="Line 69"/>
          <p:cNvSpPr>
            <a:spLocks noChangeShapeType="1"/>
          </p:cNvSpPr>
          <p:nvPr/>
        </p:nvSpPr>
        <p:spPr bwMode="auto">
          <a:xfrm>
            <a:off x="5372100" y="1971675"/>
            <a:ext cx="180975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46" name="Line 70"/>
          <p:cNvSpPr>
            <a:spLocks noChangeShapeType="1"/>
          </p:cNvSpPr>
          <p:nvPr/>
        </p:nvSpPr>
        <p:spPr bwMode="auto">
          <a:xfrm>
            <a:off x="180975" y="181983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47" name="Rectangle 71"/>
          <p:cNvSpPr>
            <a:spLocks noChangeArrowheads="1"/>
          </p:cNvSpPr>
          <p:nvPr/>
        </p:nvSpPr>
        <p:spPr bwMode="auto">
          <a:xfrm>
            <a:off x="2149475" y="128643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3300"/>
                </a:solidFill>
              </a:rPr>
              <a:t>3</a:t>
            </a:r>
            <a:endParaRPr lang="en-US" sz="2400" dirty="0">
              <a:solidFill>
                <a:srgbClr val="FF3300"/>
              </a:solidFill>
            </a:endParaRPr>
          </a:p>
        </p:txBody>
      </p:sp>
      <p:sp>
        <p:nvSpPr>
          <p:cNvPr id="101449" name="Line 73"/>
          <p:cNvSpPr>
            <a:spLocks noChangeShapeType="1"/>
          </p:cNvSpPr>
          <p:nvPr/>
        </p:nvSpPr>
        <p:spPr bwMode="auto">
          <a:xfrm>
            <a:off x="400050" y="23818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51" name="Line 75"/>
          <p:cNvSpPr>
            <a:spLocks noChangeShapeType="1"/>
          </p:cNvSpPr>
          <p:nvPr/>
        </p:nvSpPr>
        <p:spPr bwMode="auto">
          <a:xfrm>
            <a:off x="228600" y="25913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52" name="Line 76"/>
          <p:cNvSpPr>
            <a:spLocks noChangeShapeType="1"/>
          </p:cNvSpPr>
          <p:nvPr/>
        </p:nvSpPr>
        <p:spPr bwMode="auto">
          <a:xfrm>
            <a:off x="6905625" y="1885950"/>
            <a:ext cx="152400" cy="257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53" name="Line 77"/>
          <p:cNvSpPr>
            <a:spLocks noChangeShapeType="1"/>
          </p:cNvSpPr>
          <p:nvPr/>
        </p:nvSpPr>
        <p:spPr bwMode="auto">
          <a:xfrm>
            <a:off x="171450" y="18103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54" name="Rectangle 78"/>
          <p:cNvSpPr>
            <a:spLocks noChangeArrowheads="1"/>
          </p:cNvSpPr>
          <p:nvPr/>
        </p:nvSpPr>
        <p:spPr bwMode="auto">
          <a:xfrm>
            <a:off x="2155694" y="1281858"/>
            <a:ext cx="322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3300"/>
                </a:solidFill>
              </a:rPr>
              <a:t>1</a:t>
            </a:r>
            <a:endParaRPr lang="en-US" sz="2400" dirty="0">
              <a:solidFill>
                <a:srgbClr val="FF3300"/>
              </a:solidFill>
            </a:endParaRPr>
          </a:p>
        </p:txBody>
      </p:sp>
      <p:sp>
        <p:nvSpPr>
          <p:cNvPr id="101457" name="Line 81"/>
          <p:cNvSpPr>
            <a:spLocks noChangeShapeType="1"/>
          </p:cNvSpPr>
          <p:nvPr/>
        </p:nvSpPr>
        <p:spPr bwMode="auto">
          <a:xfrm>
            <a:off x="400050" y="23818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59" name="Line 83"/>
          <p:cNvSpPr>
            <a:spLocks noChangeShapeType="1"/>
          </p:cNvSpPr>
          <p:nvPr/>
        </p:nvSpPr>
        <p:spPr bwMode="auto">
          <a:xfrm>
            <a:off x="247650" y="26103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60" name="Line 84"/>
          <p:cNvSpPr>
            <a:spLocks noChangeShapeType="1"/>
          </p:cNvSpPr>
          <p:nvPr/>
        </p:nvSpPr>
        <p:spPr bwMode="auto">
          <a:xfrm>
            <a:off x="4538249" y="24987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62" name="Line 86"/>
          <p:cNvSpPr>
            <a:spLocks noChangeShapeType="1"/>
          </p:cNvSpPr>
          <p:nvPr/>
        </p:nvSpPr>
        <p:spPr bwMode="auto">
          <a:xfrm>
            <a:off x="4792836" y="27483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63" name="Line 87"/>
          <p:cNvSpPr>
            <a:spLocks noChangeShapeType="1"/>
          </p:cNvSpPr>
          <p:nvPr/>
        </p:nvSpPr>
        <p:spPr bwMode="auto">
          <a:xfrm>
            <a:off x="4566824" y="304171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464" name="Line 88"/>
          <p:cNvSpPr>
            <a:spLocks noChangeShapeType="1"/>
          </p:cNvSpPr>
          <p:nvPr/>
        </p:nvSpPr>
        <p:spPr bwMode="auto">
          <a:xfrm>
            <a:off x="4724400" y="6524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" name="Rectangle 13"/>
          <p:cNvSpPr>
            <a:spLocks noChangeArrowheads="1"/>
          </p:cNvSpPr>
          <p:nvPr/>
        </p:nvSpPr>
        <p:spPr bwMode="auto">
          <a:xfrm>
            <a:off x="-727340" y="-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Advanced Class </a:t>
            </a:r>
            <a:r>
              <a:rPr lang="en-US" sz="36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1880494" y="423300"/>
            <a:ext cx="2843906" cy="1253100"/>
          </a:xfrm>
          <a:prstGeom prst="wedgeRoundRectCallout">
            <a:avLst>
              <a:gd name="adj1" fmla="val 55433"/>
              <a:gd name="adj2" fmla="val 71006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Before we construct our nerdy cow, we must construct it’s two stomachs!</a:t>
            </a:r>
            <a:endParaRPr lang="en-US" sz="1800" dirty="0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1676400" y="997463"/>
            <a:ext cx="3048000" cy="1253100"/>
          </a:xfrm>
          <a:prstGeom prst="wedgeRoundRectCallout">
            <a:avLst>
              <a:gd name="adj1" fmla="val 55433"/>
              <a:gd name="adj2" fmla="val 71006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Once our contained variables have been constructed, we then run the outer constructor!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0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0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96" grpId="0"/>
      <p:bldP spid="101396" grpId="1"/>
      <p:bldP spid="101406" grpId="0"/>
      <p:bldP spid="101420" grpId="0"/>
      <p:bldP spid="101441" grpId="0"/>
      <p:bldP spid="101443" grpId="0" animBg="1"/>
      <p:bldP spid="101443" grpId="1" animBg="1"/>
      <p:bldP spid="101444" grpId="0" animBg="1"/>
      <p:bldP spid="101444" grpId="1" animBg="1"/>
      <p:bldP spid="101445" grpId="0" animBg="1"/>
      <p:bldP spid="101445" grpId="1" animBg="1"/>
      <p:bldP spid="101446" grpId="0" animBg="1"/>
      <p:bldP spid="101446" grpId="1" animBg="1"/>
      <p:bldP spid="101447" grpId="0"/>
      <p:bldP spid="101447" grpId="1"/>
      <p:bldP spid="101449" grpId="0" animBg="1"/>
      <p:bldP spid="101449" grpId="1" animBg="1"/>
      <p:bldP spid="101451" grpId="0" animBg="1"/>
      <p:bldP spid="101451" grpId="1" animBg="1"/>
      <p:bldP spid="101452" grpId="0" animBg="1"/>
      <p:bldP spid="101452" grpId="1" animBg="1"/>
      <p:bldP spid="101453" grpId="0" animBg="1"/>
      <p:bldP spid="101453" grpId="1" animBg="1"/>
      <p:bldP spid="101454" grpId="0"/>
      <p:bldP spid="101454" grpId="1"/>
      <p:bldP spid="101457" grpId="0" animBg="1"/>
      <p:bldP spid="101457" grpId="1" animBg="1"/>
      <p:bldP spid="101459" grpId="0" animBg="1"/>
      <p:bldP spid="101459" grpId="1" animBg="1"/>
      <p:bldP spid="101460" grpId="0" animBg="1"/>
      <p:bldP spid="101460" grpId="1" animBg="1"/>
      <p:bldP spid="101462" grpId="0" animBg="1"/>
      <p:bldP spid="101462" grpId="1" animBg="1"/>
      <p:bldP spid="101463" grpId="0" animBg="1"/>
      <p:bldP spid="101463" grpId="1" animBg="1"/>
      <p:bldP spid="101464" grpId="0" animBg="1"/>
      <p:bldP spid="101464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169442" y="942996"/>
            <a:ext cx="4277097" cy="3646510"/>
            <a:chOff x="187324" y="899531"/>
            <a:chExt cx="4749433" cy="3646510"/>
          </a:xfrm>
        </p:grpSpPr>
        <p:sp>
          <p:nvSpPr>
            <p:cNvPr id="59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61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3942105" cy="186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smtClean="0">
                  <a:solidFill>
                    <a:srgbClr val="FF0000"/>
                  </a:solidFill>
                </a:rPr>
                <a:t>while (gas-- &gt; 0)</a:t>
              </a:r>
              <a:br>
                <a:rPr lang="en-US" sz="1800" dirty="0" smtClean="0">
                  <a:solidFill>
                    <a:srgbClr val="FF0000"/>
                  </a:solidFill>
                </a:rPr>
              </a:br>
              <a:r>
                <a:rPr lang="en-US" sz="1800" dirty="0" smtClean="0">
                  <a:solidFill>
                    <a:srgbClr val="0000CC"/>
                  </a:solidFill>
                </a:rPr>
                <a:t>                    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pffft</a:t>
              </a:r>
              <a:r>
                <a:rPr lang="en-US" sz="1800" dirty="0" smtClean="0">
                  <a:solidFill>
                    <a:srgbClr val="FF0000"/>
                  </a:solidFill>
                </a:rPr>
                <a:t>!”;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smtClean="0">
                  <a:solidFill>
                    <a:srgbClr val="FF3300"/>
                  </a:solidFill>
                </a:rPr>
                <a:t>gas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gas;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smtClean="0"/>
                <a:t>gas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grpSp>
        <p:nvGrpSpPr>
          <p:cNvPr id="101468" name="Group 92"/>
          <p:cNvGrpSpPr>
            <a:grpSpLocks/>
          </p:cNvGrpSpPr>
          <p:nvPr/>
        </p:nvGrpSpPr>
        <p:grpSpPr bwMode="auto">
          <a:xfrm>
            <a:off x="4648200" y="939800"/>
            <a:ext cx="4402138" cy="4225925"/>
            <a:chOff x="2420" y="1728"/>
            <a:chExt cx="3255" cy="2535"/>
          </a:xfrm>
        </p:grpSpPr>
        <p:sp>
          <p:nvSpPr>
            <p:cNvPr id="101469" name="Rectangle 93"/>
            <p:cNvSpPr>
              <a:spLocks noChangeArrowheads="1"/>
            </p:cNvSpPr>
            <p:nvPr/>
          </p:nvSpPr>
          <p:spPr bwMode="auto">
            <a:xfrm>
              <a:off x="2420" y="1728"/>
              <a:ext cx="3244" cy="250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70" name="Text Box 94"/>
            <p:cNvSpPr txBox="1">
              <a:spLocks noChangeArrowheads="1"/>
            </p:cNvSpPr>
            <p:nvPr/>
          </p:nvSpPr>
          <p:spPr bwMode="auto">
            <a:xfrm>
              <a:off x="2440" y="1728"/>
              <a:ext cx="3235" cy="2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/>
                <a:t>class NerdyCow</a:t>
              </a:r>
            </a:p>
            <a:p>
              <a:r>
                <a:rPr lang="en-US" sz="1800"/>
                <a:t>{</a:t>
              </a:r>
            </a:p>
            <a:p>
              <a:r>
                <a:rPr lang="en-US" sz="1800">
                  <a:solidFill>
                    <a:srgbClr val="6600CC"/>
                  </a:solidFill>
                </a:rPr>
                <a:t>public:</a:t>
              </a:r>
            </a:p>
            <a:p>
              <a:r>
                <a:rPr lang="en-US" sz="1800">
                  <a:solidFill>
                    <a:schemeClr val="accent2"/>
                  </a:solidFill>
                </a:rPr>
                <a:t>  </a:t>
              </a:r>
              <a:r>
                <a:rPr lang="en-US" sz="1700">
                  <a:solidFill>
                    <a:schemeClr val="accent2"/>
                  </a:solidFill>
                </a:rPr>
                <a:t>NerdyCow(</a:t>
              </a:r>
              <a:r>
                <a:rPr lang="en-US" sz="1700">
                  <a:solidFill>
                    <a:srgbClr val="FF0000"/>
                  </a:solidFill>
                </a:rPr>
                <a:t>int</a:t>
              </a:r>
              <a:r>
                <a:rPr lang="en-US" sz="1700">
                  <a:solidFill>
                    <a:schemeClr val="accent2"/>
                  </a:solidFill>
                </a:rPr>
                <a:t> </a:t>
              </a:r>
              <a:r>
                <a:rPr lang="en-US" sz="1700">
                  <a:solidFill>
                    <a:srgbClr val="FF0000"/>
                  </a:solidFill>
                </a:rPr>
                <a:t>f1</a:t>
              </a:r>
              <a:r>
                <a:rPr lang="en-US" sz="1700">
                  <a:solidFill>
                    <a:schemeClr val="accent2"/>
                  </a:solidFill>
                </a:rPr>
                <a:t>, </a:t>
              </a:r>
              <a:r>
                <a:rPr lang="en-US" sz="1700">
                  <a:solidFill>
                    <a:srgbClr val="FF0000"/>
                  </a:solidFill>
                </a:rPr>
                <a:t>int f2</a:t>
              </a:r>
              <a:r>
                <a:rPr lang="en-US" sz="1700">
                  <a:solidFill>
                    <a:schemeClr val="accent2"/>
                  </a:solidFill>
                </a:rPr>
                <a:t>, string &amp;idea)  </a:t>
              </a:r>
            </a:p>
            <a:p>
              <a:endParaRPr lang="en-US" sz="1700">
                <a:solidFill>
                  <a:schemeClr val="accent2"/>
                </a:solidFill>
              </a:endParaRPr>
            </a:p>
            <a:p>
              <a:r>
                <a:rPr lang="en-US" sz="1800"/>
                <a:t>  { </a:t>
              </a:r>
            </a:p>
            <a:p>
              <a:r>
                <a:rPr lang="en-US" sz="1800"/>
                <a:t>      thought = idea;  </a:t>
              </a:r>
            </a:p>
            <a:p>
              <a:r>
                <a:rPr lang="en-US" sz="1800"/>
                <a:t>  }</a:t>
              </a:r>
            </a:p>
            <a:p>
              <a:r>
                <a:rPr lang="en-US" sz="1000"/>
                <a:t> </a:t>
              </a:r>
            </a:p>
            <a:p>
              <a:r>
                <a:rPr lang="en-US" sz="1800">
                  <a:solidFill>
                    <a:schemeClr val="accent2"/>
                  </a:solidFill>
                </a:rPr>
                <a:t>  ~NerdyCow() </a:t>
              </a:r>
              <a:r>
                <a:rPr lang="en-US" sz="1800"/>
                <a:t>  { cout &lt;&lt; “Moooo!”;  }</a:t>
              </a:r>
            </a:p>
            <a:p>
              <a:r>
                <a:rPr lang="en-US" sz="1000"/>
                <a:t>  </a:t>
              </a:r>
            </a:p>
            <a:p>
              <a:r>
                <a:rPr lang="en-US" sz="1800">
                  <a:solidFill>
                    <a:srgbClr val="6600CC"/>
                  </a:solidFill>
                </a:rPr>
                <a:t>private:</a:t>
              </a:r>
            </a:p>
            <a:p>
              <a:r>
                <a:rPr lang="en-US" sz="1800"/>
                <a:t>  Stomach belly1;</a:t>
              </a:r>
            </a:p>
            <a:p>
              <a:r>
                <a:rPr lang="en-US" sz="1800"/>
                <a:t>  Stomach belly2;</a:t>
              </a:r>
            </a:p>
            <a:p>
              <a:r>
                <a:rPr lang="en-US" sz="1800"/>
                <a:t>  string thought;</a:t>
              </a:r>
            </a:p>
            <a:p>
              <a:r>
                <a:rPr lang="en-US" sz="1800"/>
                <a:t>};</a:t>
              </a:r>
            </a:p>
          </p:txBody>
        </p:sp>
        <p:sp>
          <p:nvSpPr>
            <p:cNvPr id="101471" name="Text Box 95"/>
            <p:cNvSpPr txBox="1">
              <a:spLocks noChangeArrowheads="1"/>
            </p:cNvSpPr>
            <p:nvPr/>
          </p:nvSpPr>
          <p:spPr bwMode="auto">
            <a:xfrm>
              <a:off x="2784" y="2377"/>
              <a:ext cx="180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/>
                <a:t>: </a:t>
              </a:r>
              <a:r>
                <a:rPr lang="en-US" sz="1700">
                  <a:solidFill>
                    <a:srgbClr val="008080"/>
                  </a:solidFill>
                </a:rPr>
                <a:t>belly1(</a:t>
              </a:r>
              <a:r>
                <a:rPr lang="en-US" sz="1700">
                  <a:solidFill>
                    <a:srgbClr val="FF0000"/>
                  </a:solidFill>
                </a:rPr>
                <a:t>f1</a:t>
              </a:r>
              <a:r>
                <a:rPr lang="en-US" sz="1700">
                  <a:solidFill>
                    <a:srgbClr val="008080"/>
                  </a:solidFill>
                </a:rPr>
                <a:t>)</a:t>
              </a:r>
              <a:r>
                <a:rPr lang="en-US" sz="2200"/>
                <a:t>,</a:t>
              </a:r>
              <a:r>
                <a:rPr lang="en-US" sz="1700">
                  <a:solidFill>
                    <a:srgbClr val="008080"/>
                  </a:solidFill>
                </a:rPr>
                <a:t> belly2(</a:t>
              </a:r>
              <a:r>
                <a:rPr lang="en-US" sz="1700">
                  <a:solidFill>
                    <a:srgbClr val="FF0000"/>
                  </a:solidFill>
                </a:rPr>
                <a:t>f2</a:t>
              </a:r>
              <a:r>
                <a:rPr lang="en-US" sz="1700">
                  <a:solidFill>
                    <a:srgbClr val="008080"/>
                  </a:solidFill>
                </a:rPr>
                <a:t>)</a:t>
              </a:r>
            </a:p>
          </p:txBody>
        </p:sp>
      </p:grpSp>
      <p:sp>
        <p:nvSpPr>
          <p:cNvPr id="101389" name="Rectangle 13"/>
          <p:cNvSpPr>
            <a:spLocks noChangeArrowheads="1"/>
          </p:cNvSpPr>
          <p:nvPr/>
        </p:nvSpPr>
        <p:spPr bwMode="auto">
          <a:xfrm>
            <a:off x="-658065" y="-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Advanced Class </a:t>
            </a:r>
            <a:r>
              <a:rPr lang="en-US" sz="36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101390" name="Group 14"/>
          <p:cNvGrpSpPr>
            <a:grpSpLocks/>
          </p:cNvGrpSpPr>
          <p:nvPr/>
        </p:nvGrpSpPr>
        <p:grpSpPr bwMode="auto">
          <a:xfrm>
            <a:off x="4694238" y="5192713"/>
            <a:ext cx="3810000" cy="2017712"/>
            <a:chOff x="3168" y="960"/>
            <a:chExt cx="2448" cy="1787"/>
          </a:xfrm>
        </p:grpSpPr>
        <p:sp>
          <p:nvSpPr>
            <p:cNvPr id="10139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NerdyCow</a:t>
              </a:r>
              <a:r>
                <a:rPr lang="en-US" sz="1800" dirty="0">
                  <a:cs typeface="Courier New" pitchFamily="49" charset="0"/>
                </a:rPr>
                <a:t> </a:t>
              </a:r>
              <a:r>
                <a:rPr lang="en-US" sz="1800" dirty="0" smtClean="0">
                  <a:cs typeface="Courier New" pitchFamily="49" charset="0"/>
                </a:rPr>
                <a:t>earl(</a:t>
              </a:r>
              <a:r>
                <a:rPr lang="en-US" sz="1800" dirty="0" smtClean="0">
                  <a:solidFill>
                    <a:srgbClr val="FF3300"/>
                  </a:solidFill>
                  <a:cs typeface="Courier New" pitchFamily="49" charset="0"/>
                </a:rPr>
                <a:t>3</a:t>
              </a:r>
              <a:r>
                <a:rPr lang="en-US" sz="1800" dirty="0" smtClean="0">
                  <a:cs typeface="Courier New" pitchFamily="49" charset="0"/>
                </a:rPr>
                <a:t>,</a:t>
              </a:r>
              <a:r>
                <a:rPr lang="en-US" sz="1800" dirty="0" smtClean="0">
                  <a:solidFill>
                    <a:srgbClr val="FF3300"/>
                  </a:solidFill>
                  <a:cs typeface="Courier New" pitchFamily="49" charset="0"/>
                </a:rPr>
                <a:t>1, </a:t>
              </a:r>
              <a:r>
                <a:rPr lang="en-US" sz="1800" dirty="0">
                  <a:solidFill>
                    <a:srgbClr val="FF3300"/>
                  </a:solidFill>
                  <a:cs typeface="Courier New" pitchFamily="49" charset="0"/>
                </a:rPr>
                <a:t>“milk”</a:t>
              </a:r>
              <a:r>
                <a:rPr lang="en-US" sz="1800" dirty="0">
                  <a:cs typeface="Courier New" pitchFamily="49" charset="0"/>
                </a:rPr>
                <a:t>);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grpSp>
        <p:nvGrpSpPr>
          <p:cNvPr id="101461" name="Group 85"/>
          <p:cNvGrpSpPr>
            <a:grpSpLocks/>
          </p:cNvGrpSpPr>
          <p:nvPr/>
        </p:nvGrpSpPr>
        <p:grpSpPr bwMode="auto">
          <a:xfrm>
            <a:off x="598164" y="4750876"/>
            <a:ext cx="2624138" cy="1828800"/>
            <a:chOff x="4032" y="264"/>
            <a:chExt cx="1653" cy="1152"/>
          </a:xfrm>
        </p:grpSpPr>
        <p:sp>
          <p:nvSpPr>
            <p:cNvPr id="101425" name="Rectangle 49"/>
            <p:cNvSpPr>
              <a:spLocks noChangeArrowheads="1"/>
            </p:cNvSpPr>
            <p:nvPr/>
          </p:nvSpPr>
          <p:spPr bwMode="auto">
            <a:xfrm>
              <a:off x="4636" y="384"/>
              <a:ext cx="1049" cy="10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grpSp>
          <p:nvGrpSpPr>
            <p:cNvPr id="101440" name="Group 64"/>
            <p:cNvGrpSpPr>
              <a:grpSpLocks/>
            </p:cNvGrpSpPr>
            <p:nvPr/>
          </p:nvGrpSpPr>
          <p:grpSpPr bwMode="auto">
            <a:xfrm>
              <a:off x="4614" y="1181"/>
              <a:ext cx="1050" cy="212"/>
              <a:chOff x="4614" y="1259"/>
              <a:chExt cx="1050" cy="212"/>
            </a:xfrm>
          </p:grpSpPr>
          <p:sp>
            <p:nvSpPr>
              <p:cNvPr id="101438" name="Text Box 62"/>
              <p:cNvSpPr txBox="1">
                <a:spLocks noChangeArrowheads="1"/>
              </p:cNvSpPr>
              <p:nvPr/>
            </p:nvSpPr>
            <p:spPr bwMode="auto">
              <a:xfrm>
                <a:off x="4614" y="1259"/>
                <a:ext cx="58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b="1"/>
                  <a:t>thought</a:t>
                </a:r>
              </a:p>
            </p:txBody>
          </p:sp>
          <p:sp>
            <p:nvSpPr>
              <p:cNvPr id="101439" name="Rectangle 63"/>
              <p:cNvSpPr>
                <a:spLocks noChangeArrowheads="1"/>
              </p:cNvSpPr>
              <p:nvPr/>
            </p:nvSpPr>
            <p:spPr bwMode="auto">
              <a:xfrm>
                <a:off x="5189" y="1272"/>
                <a:ext cx="475" cy="186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1442" name="Text Box 66"/>
            <p:cNvSpPr txBox="1">
              <a:spLocks noChangeArrowheads="1"/>
            </p:cNvSpPr>
            <p:nvPr/>
          </p:nvSpPr>
          <p:spPr bwMode="auto">
            <a:xfrm>
              <a:off x="4032" y="264"/>
              <a:ext cx="5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  earl</a:t>
              </a:r>
            </a:p>
          </p:txBody>
        </p:sp>
      </p:grpSp>
      <p:grpSp>
        <p:nvGrpSpPr>
          <p:cNvPr id="101448" name="Group 72"/>
          <p:cNvGrpSpPr>
            <a:grpSpLocks/>
          </p:cNvGrpSpPr>
          <p:nvPr/>
        </p:nvGrpSpPr>
        <p:grpSpPr bwMode="auto">
          <a:xfrm>
            <a:off x="1589558" y="5045285"/>
            <a:ext cx="1600200" cy="533400"/>
            <a:chOff x="4659" y="450"/>
            <a:chExt cx="1008" cy="336"/>
          </a:xfrm>
        </p:grpSpPr>
        <p:sp>
          <p:nvSpPr>
            <p:cNvPr id="101405" name="Rectangle 29"/>
            <p:cNvSpPr>
              <a:spLocks noChangeArrowheads="1"/>
            </p:cNvSpPr>
            <p:nvPr/>
          </p:nvSpPr>
          <p:spPr bwMode="auto">
            <a:xfrm>
              <a:off x="4659" y="450"/>
              <a:ext cx="1008" cy="33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1" dirty="0"/>
                <a:t>   </a:t>
              </a:r>
              <a:r>
                <a:rPr lang="en-US" sz="1800" dirty="0"/>
                <a:t>belly1</a:t>
              </a:r>
            </a:p>
            <a:p>
              <a:r>
                <a:rPr lang="en-US" sz="1400" b="1" dirty="0" smtClean="0"/>
                <a:t>gas</a:t>
              </a:r>
              <a:endParaRPr lang="en-US" sz="1400" b="1" dirty="0"/>
            </a:p>
          </p:txBody>
        </p:sp>
        <p:sp>
          <p:nvSpPr>
            <p:cNvPr id="101436" name="Rectangle 60"/>
            <p:cNvSpPr>
              <a:spLocks noChangeArrowheads="1"/>
            </p:cNvSpPr>
            <p:nvPr/>
          </p:nvSpPr>
          <p:spPr bwMode="auto">
            <a:xfrm>
              <a:off x="5034" y="618"/>
              <a:ext cx="618" cy="15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2" name="Group 72"/>
          <p:cNvGrpSpPr>
            <a:grpSpLocks/>
          </p:cNvGrpSpPr>
          <p:nvPr/>
        </p:nvGrpSpPr>
        <p:grpSpPr bwMode="auto">
          <a:xfrm>
            <a:off x="1591259" y="5040186"/>
            <a:ext cx="1600200" cy="533400"/>
            <a:chOff x="4659" y="450"/>
            <a:chExt cx="1008" cy="336"/>
          </a:xfrm>
          <a:effectLst>
            <a:glow rad="292100">
              <a:srgbClr val="FF0000">
                <a:alpha val="60000"/>
              </a:srgbClr>
            </a:glow>
          </a:effectLst>
        </p:grpSpPr>
        <p:sp>
          <p:nvSpPr>
            <p:cNvPr id="63" name="Rectangle 29"/>
            <p:cNvSpPr>
              <a:spLocks noChangeArrowheads="1"/>
            </p:cNvSpPr>
            <p:nvPr/>
          </p:nvSpPr>
          <p:spPr bwMode="auto">
            <a:xfrm>
              <a:off x="4659" y="450"/>
              <a:ext cx="1008" cy="33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1" dirty="0"/>
                <a:t>   </a:t>
              </a:r>
              <a:r>
                <a:rPr lang="en-US" sz="1800" dirty="0"/>
                <a:t>belly1</a:t>
              </a:r>
            </a:p>
            <a:p>
              <a:r>
                <a:rPr lang="en-US" sz="1400" b="1" dirty="0" smtClean="0"/>
                <a:t>gas</a:t>
              </a:r>
              <a:endParaRPr lang="en-US" sz="1400" b="1" dirty="0"/>
            </a:p>
          </p:txBody>
        </p:sp>
        <p:sp>
          <p:nvSpPr>
            <p:cNvPr id="64" name="Rectangle 60"/>
            <p:cNvSpPr>
              <a:spLocks noChangeArrowheads="1"/>
            </p:cNvSpPr>
            <p:nvPr/>
          </p:nvSpPr>
          <p:spPr bwMode="auto">
            <a:xfrm>
              <a:off x="5034" y="618"/>
              <a:ext cx="618" cy="15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1406" name="Text Box 30"/>
          <p:cNvSpPr txBox="1">
            <a:spLocks noChangeArrowheads="1"/>
          </p:cNvSpPr>
          <p:nvPr/>
        </p:nvSpPr>
        <p:spPr bwMode="auto">
          <a:xfrm>
            <a:off x="2452364" y="5241414"/>
            <a:ext cx="3540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2"/>
                </a:solidFill>
              </a:rPr>
              <a:t>3</a:t>
            </a:r>
            <a:endParaRPr lang="en-US" sz="2200" dirty="0">
              <a:solidFill>
                <a:schemeClr val="accent2"/>
              </a:solidFill>
            </a:endParaRPr>
          </a:p>
        </p:txBody>
      </p: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1594819" y="5641817"/>
            <a:ext cx="1600200" cy="533400"/>
            <a:chOff x="4659" y="450"/>
            <a:chExt cx="1008" cy="336"/>
          </a:xfrm>
          <a:effectLst>
            <a:glow rad="292100">
              <a:srgbClr val="FF0000">
                <a:alpha val="60000"/>
              </a:srgbClr>
            </a:glow>
          </a:effectLst>
        </p:grpSpPr>
        <p:sp>
          <p:nvSpPr>
            <p:cNvPr id="74" name="Rectangle 29"/>
            <p:cNvSpPr>
              <a:spLocks noChangeArrowheads="1"/>
            </p:cNvSpPr>
            <p:nvPr/>
          </p:nvSpPr>
          <p:spPr bwMode="auto">
            <a:xfrm>
              <a:off x="4659" y="450"/>
              <a:ext cx="1008" cy="33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1" dirty="0"/>
                <a:t>   </a:t>
              </a:r>
              <a:r>
                <a:rPr lang="en-US" sz="1800" dirty="0" smtClean="0"/>
                <a:t>belly2</a:t>
              </a:r>
              <a:endParaRPr lang="en-US" sz="1800" dirty="0"/>
            </a:p>
            <a:p>
              <a:r>
                <a:rPr lang="en-US" sz="1400" b="1" dirty="0" smtClean="0"/>
                <a:t>gas</a:t>
              </a:r>
              <a:endParaRPr lang="en-US" sz="1400" b="1" dirty="0"/>
            </a:p>
          </p:txBody>
        </p:sp>
        <p:sp>
          <p:nvSpPr>
            <p:cNvPr id="75" name="Rectangle 60"/>
            <p:cNvSpPr>
              <a:spLocks noChangeArrowheads="1"/>
            </p:cNvSpPr>
            <p:nvPr/>
          </p:nvSpPr>
          <p:spPr bwMode="auto">
            <a:xfrm>
              <a:off x="5034" y="618"/>
              <a:ext cx="618" cy="15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1456" name="Group 80"/>
          <p:cNvGrpSpPr>
            <a:grpSpLocks/>
          </p:cNvGrpSpPr>
          <p:nvPr/>
        </p:nvGrpSpPr>
        <p:grpSpPr bwMode="auto">
          <a:xfrm>
            <a:off x="1588764" y="5635114"/>
            <a:ext cx="1600200" cy="533400"/>
            <a:chOff x="4656" y="821"/>
            <a:chExt cx="1008" cy="336"/>
          </a:xfrm>
        </p:grpSpPr>
        <p:sp>
          <p:nvSpPr>
            <p:cNvPr id="101418" name="Rectangle 42"/>
            <p:cNvSpPr>
              <a:spLocks noChangeArrowheads="1"/>
            </p:cNvSpPr>
            <p:nvPr/>
          </p:nvSpPr>
          <p:spPr bwMode="auto">
            <a:xfrm>
              <a:off x="4656" y="821"/>
              <a:ext cx="1008" cy="33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 b="1" dirty="0"/>
                <a:t>   </a:t>
              </a:r>
              <a:r>
                <a:rPr lang="en-US" sz="1800" dirty="0"/>
                <a:t>belly2</a:t>
              </a:r>
            </a:p>
            <a:p>
              <a:r>
                <a:rPr lang="en-US" sz="1400" b="1" dirty="0" smtClean="0"/>
                <a:t>gas</a:t>
              </a:r>
              <a:endParaRPr lang="en-US" sz="1400" b="1" dirty="0"/>
            </a:p>
          </p:txBody>
        </p:sp>
        <p:sp>
          <p:nvSpPr>
            <p:cNvPr id="101437" name="Rectangle 61"/>
            <p:cNvSpPr>
              <a:spLocks noChangeArrowheads="1"/>
            </p:cNvSpPr>
            <p:nvPr/>
          </p:nvSpPr>
          <p:spPr bwMode="auto">
            <a:xfrm>
              <a:off x="5040" y="984"/>
              <a:ext cx="618" cy="15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1420" name="Text Box 44"/>
          <p:cNvSpPr txBox="1">
            <a:spLocks noChangeArrowheads="1"/>
          </p:cNvSpPr>
          <p:nvPr/>
        </p:nvSpPr>
        <p:spPr bwMode="auto">
          <a:xfrm>
            <a:off x="2453952" y="5816089"/>
            <a:ext cx="31130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2"/>
                </a:solidFill>
              </a:rPr>
              <a:t>1</a:t>
            </a:r>
            <a:endParaRPr lang="en-US" sz="2200" dirty="0">
              <a:solidFill>
                <a:schemeClr val="accent2"/>
              </a:solidFill>
            </a:endParaRPr>
          </a:p>
        </p:txBody>
      </p:sp>
      <p:sp>
        <p:nvSpPr>
          <p:cNvPr id="101441" name="Text Box 65"/>
          <p:cNvSpPr txBox="1">
            <a:spLocks noChangeArrowheads="1"/>
          </p:cNvSpPr>
          <p:nvPr/>
        </p:nvSpPr>
        <p:spPr bwMode="auto">
          <a:xfrm>
            <a:off x="2452204" y="6238364"/>
            <a:ext cx="722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“milk”</a:t>
            </a:r>
          </a:p>
        </p:txBody>
      </p:sp>
      <p:sp>
        <p:nvSpPr>
          <p:cNvPr id="101443" name="Line 67"/>
          <p:cNvSpPr>
            <a:spLocks noChangeShapeType="1"/>
          </p:cNvSpPr>
          <p:nvPr/>
        </p:nvSpPr>
        <p:spPr bwMode="auto">
          <a:xfrm>
            <a:off x="4495800" y="672938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710214" y="5638800"/>
            <a:ext cx="2843906" cy="965663"/>
          </a:xfrm>
          <a:prstGeom prst="wedgeRoundRectCallout">
            <a:avLst>
              <a:gd name="adj1" fmla="val 91644"/>
              <a:gd name="adj2" fmla="val 53310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Ok, we will now destruct Earl, our nerdy cow. </a:t>
            </a:r>
            <a:endParaRPr lang="en-US" sz="1800" dirty="0"/>
          </a:p>
        </p:txBody>
      </p:sp>
      <p:sp>
        <p:nvSpPr>
          <p:cNvPr id="50" name="Line 86"/>
          <p:cNvSpPr>
            <a:spLocks noChangeShapeType="1"/>
          </p:cNvSpPr>
          <p:nvPr/>
        </p:nvSpPr>
        <p:spPr bwMode="auto">
          <a:xfrm>
            <a:off x="4613060" y="34408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2577022" y="1753085"/>
            <a:ext cx="2843906" cy="821440"/>
          </a:xfrm>
          <a:prstGeom prst="wedgeRoundRectCallout">
            <a:avLst>
              <a:gd name="adj1" fmla="val 55433"/>
              <a:gd name="adj2" fmla="val 137601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We will run our nerdy cow’s destructor first.</a:t>
            </a:r>
            <a:endParaRPr lang="en-US" sz="1800" dirty="0"/>
          </a:p>
        </p:txBody>
      </p:sp>
      <p:sp>
        <p:nvSpPr>
          <p:cNvPr id="52" name="Line 86"/>
          <p:cNvSpPr>
            <a:spLocks noChangeShapeType="1"/>
          </p:cNvSpPr>
          <p:nvPr/>
        </p:nvSpPr>
        <p:spPr bwMode="auto">
          <a:xfrm>
            <a:off x="7318374" y="3052762"/>
            <a:ext cx="193675" cy="22975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3" name="Text Box 33"/>
          <p:cNvSpPr txBox="1">
            <a:spLocks noChangeArrowheads="1"/>
          </p:cNvSpPr>
          <p:nvPr/>
        </p:nvSpPr>
        <p:spPr bwMode="auto">
          <a:xfrm>
            <a:off x="3596468" y="5147076"/>
            <a:ext cx="930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6600CC"/>
                </a:solidFill>
              </a:rPr>
              <a:t>Moooo</a:t>
            </a:r>
            <a:r>
              <a:rPr lang="en-US" sz="1800" dirty="0" smtClean="0">
                <a:solidFill>
                  <a:srgbClr val="6600CC"/>
                </a:solidFill>
              </a:rPr>
              <a:t>!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4" name="AutoShape 24"/>
          <p:cNvSpPr>
            <a:spLocks noChangeArrowheads="1"/>
          </p:cNvSpPr>
          <p:nvPr/>
        </p:nvSpPr>
        <p:spPr bwMode="auto">
          <a:xfrm>
            <a:off x="6363072" y="4925506"/>
            <a:ext cx="2780928" cy="1427202"/>
          </a:xfrm>
          <a:prstGeom prst="wedgeRoundRectCallout">
            <a:avLst>
              <a:gd name="adj1" fmla="val 30814"/>
              <a:gd name="adj2" fmla="val -139225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When we finish running our outer destructor, our nerdy cow goes away.</a:t>
            </a:r>
            <a:endParaRPr lang="en-US" sz="1800" dirty="0"/>
          </a:p>
        </p:txBody>
      </p:sp>
      <p:sp>
        <p:nvSpPr>
          <p:cNvPr id="55" name="Line 86"/>
          <p:cNvSpPr>
            <a:spLocks noChangeShapeType="1"/>
          </p:cNvSpPr>
          <p:nvPr/>
        </p:nvSpPr>
        <p:spPr bwMode="auto">
          <a:xfrm>
            <a:off x="8335168" y="3090284"/>
            <a:ext cx="193675" cy="22975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" name="AutoShape 24"/>
          <p:cNvSpPr>
            <a:spLocks noChangeArrowheads="1"/>
          </p:cNvSpPr>
          <p:nvPr/>
        </p:nvSpPr>
        <p:spPr bwMode="auto">
          <a:xfrm>
            <a:off x="6702701" y="4680466"/>
            <a:ext cx="2365099" cy="1427202"/>
          </a:xfrm>
          <a:prstGeom prst="wedgeRoundRectCallout">
            <a:avLst>
              <a:gd name="adj1" fmla="val -55060"/>
              <a:gd name="adj2" fmla="val -77644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Then we run the destructors for each of our contained objects.</a:t>
            </a:r>
            <a:endParaRPr lang="en-US" sz="1800" dirty="0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216924" y="290036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" name="Line 86"/>
          <p:cNvSpPr>
            <a:spLocks noChangeShapeType="1"/>
          </p:cNvSpPr>
          <p:nvPr/>
        </p:nvSpPr>
        <p:spPr bwMode="auto">
          <a:xfrm>
            <a:off x="2098027" y="2574525"/>
            <a:ext cx="186540" cy="1970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6" name="Text Box 33"/>
          <p:cNvSpPr txBox="1">
            <a:spLocks noChangeArrowheads="1"/>
          </p:cNvSpPr>
          <p:nvPr/>
        </p:nvSpPr>
        <p:spPr bwMode="auto">
          <a:xfrm>
            <a:off x="3592326" y="5457971"/>
            <a:ext cx="82266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006600"/>
                </a:solidFill>
              </a:rPr>
              <a:t>pffft</a:t>
            </a:r>
            <a:r>
              <a:rPr lang="en-US" sz="1800" dirty="0" smtClean="0">
                <a:solidFill>
                  <a:srgbClr val="006600"/>
                </a:solidFill>
              </a:rPr>
              <a:t>!</a:t>
            </a:r>
          </a:p>
          <a:p>
            <a:r>
              <a:rPr lang="en-US" sz="1800" dirty="0" err="1">
                <a:solidFill>
                  <a:srgbClr val="006600"/>
                </a:solidFill>
              </a:rPr>
              <a:t>pffft</a:t>
            </a:r>
            <a:r>
              <a:rPr lang="en-US" sz="1800" dirty="0">
                <a:solidFill>
                  <a:srgbClr val="006600"/>
                </a:solidFill>
              </a:rPr>
              <a:t>!</a:t>
            </a:r>
          </a:p>
          <a:p>
            <a:r>
              <a:rPr lang="en-US" sz="1800" dirty="0" err="1">
                <a:solidFill>
                  <a:srgbClr val="006600"/>
                </a:solidFill>
              </a:rPr>
              <a:t>pffft</a:t>
            </a:r>
            <a:r>
              <a:rPr lang="en-US" sz="1800" dirty="0" smtClean="0">
                <a:solidFill>
                  <a:srgbClr val="006600"/>
                </a:solidFill>
              </a:rPr>
              <a:t>!</a:t>
            </a:r>
            <a:endParaRPr lang="en-US" sz="1800" dirty="0">
              <a:solidFill>
                <a:srgbClr val="006600"/>
              </a:solidFill>
            </a:endParaRPr>
          </a:p>
        </p:txBody>
      </p:sp>
      <p:sp>
        <p:nvSpPr>
          <p:cNvPr id="67" name="Text Box 30"/>
          <p:cNvSpPr txBox="1">
            <a:spLocks noChangeArrowheads="1"/>
          </p:cNvSpPr>
          <p:nvPr/>
        </p:nvSpPr>
        <p:spPr bwMode="auto">
          <a:xfrm>
            <a:off x="2453838" y="5225132"/>
            <a:ext cx="35618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>
                <a:solidFill>
                  <a:srgbClr val="FF0000"/>
                </a:solidFill>
              </a:rPr>
              <a:t>0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68" name="AutoShape 24"/>
          <p:cNvSpPr>
            <a:spLocks noChangeArrowheads="1"/>
          </p:cNvSpPr>
          <p:nvPr/>
        </p:nvSpPr>
        <p:spPr bwMode="auto">
          <a:xfrm>
            <a:off x="2577022" y="3597440"/>
            <a:ext cx="2843906" cy="821440"/>
          </a:xfrm>
          <a:prstGeom prst="wedgeRoundRectCallout">
            <a:avLst>
              <a:gd name="adj1" fmla="val -38216"/>
              <a:gd name="adj2" fmla="val 144086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Our first belly then disappears!</a:t>
            </a:r>
            <a:endParaRPr lang="en-US" sz="1800" dirty="0"/>
          </a:p>
        </p:txBody>
      </p:sp>
      <p:sp>
        <p:nvSpPr>
          <p:cNvPr id="69" name="Line 86"/>
          <p:cNvSpPr>
            <a:spLocks noChangeShapeType="1"/>
          </p:cNvSpPr>
          <p:nvPr/>
        </p:nvSpPr>
        <p:spPr bwMode="auto">
          <a:xfrm>
            <a:off x="3829435" y="2832755"/>
            <a:ext cx="152400" cy="22000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6" name="Line 86"/>
          <p:cNvSpPr>
            <a:spLocks noChangeShapeType="1"/>
          </p:cNvSpPr>
          <p:nvPr/>
        </p:nvSpPr>
        <p:spPr bwMode="auto">
          <a:xfrm>
            <a:off x="218398" y="29018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Line 86"/>
          <p:cNvSpPr>
            <a:spLocks noChangeShapeType="1"/>
          </p:cNvSpPr>
          <p:nvPr/>
        </p:nvSpPr>
        <p:spPr bwMode="auto">
          <a:xfrm>
            <a:off x="2098027" y="2574526"/>
            <a:ext cx="186540" cy="19701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8" name="Text Box 33"/>
          <p:cNvSpPr txBox="1">
            <a:spLocks noChangeArrowheads="1"/>
          </p:cNvSpPr>
          <p:nvPr/>
        </p:nvSpPr>
        <p:spPr bwMode="auto">
          <a:xfrm>
            <a:off x="3583448" y="6314987"/>
            <a:ext cx="8226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pffft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9" name="AutoShape 24"/>
          <p:cNvSpPr>
            <a:spLocks noChangeArrowheads="1"/>
          </p:cNvSpPr>
          <p:nvPr/>
        </p:nvSpPr>
        <p:spPr bwMode="auto">
          <a:xfrm>
            <a:off x="2575617" y="4243980"/>
            <a:ext cx="2843906" cy="821440"/>
          </a:xfrm>
          <a:prstGeom prst="wedgeRoundRectCallout">
            <a:avLst>
              <a:gd name="adj1" fmla="val -38216"/>
              <a:gd name="adj2" fmla="val 144086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Finally, our second belly disappears!</a:t>
            </a:r>
            <a:endParaRPr lang="en-US" sz="1800" dirty="0"/>
          </a:p>
        </p:txBody>
      </p:sp>
      <p:sp>
        <p:nvSpPr>
          <p:cNvPr id="80" name="Line 86"/>
          <p:cNvSpPr>
            <a:spLocks noChangeShapeType="1"/>
          </p:cNvSpPr>
          <p:nvPr/>
        </p:nvSpPr>
        <p:spPr bwMode="auto">
          <a:xfrm>
            <a:off x="3825295" y="2819816"/>
            <a:ext cx="152400" cy="22000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81" name="Text Box 30"/>
          <p:cNvSpPr txBox="1">
            <a:spLocks noChangeArrowheads="1"/>
          </p:cNvSpPr>
          <p:nvPr/>
        </p:nvSpPr>
        <p:spPr bwMode="auto">
          <a:xfrm>
            <a:off x="2429626" y="5824966"/>
            <a:ext cx="35618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Line 86"/>
          <p:cNvSpPr>
            <a:spLocks noChangeShapeType="1"/>
          </p:cNvSpPr>
          <p:nvPr/>
        </p:nvSpPr>
        <p:spPr bwMode="auto">
          <a:xfrm>
            <a:off x="4495800" y="671828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1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1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1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01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01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1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06" grpId="0"/>
      <p:bldP spid="101406" grpId="1"/>
      <p:bldP spid="101420" grpId="0"/>
      <p:bldP spid="101420" grpId="1"/>
      <p:bldP spid="101441" grpId="0"/>
      <p:bldP spid="101443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  <p:bldP spid="58" grpId="0" animBg="1"/>
      <p:bldP spid="58" grpId="1" animBg="1"/>
      <p:bldP spid="65" grpId="0" animBg="1"/>
      <p:bldP spid="65" grpId="1" animBg="1"/>
      <p:bldP spid="66" grpId="0"/>
      <p:bldP spid="67" grpId="0"/>
      <p:bldP spid="67" grpId="1"/>
      <p:bldP spid="68" grpId="0" animBg="1"/>
      <p:bldP spid="68" grpId="1" animBg="1"/>
      <p:bldP spid="69" grpId="0" animBg="1"/>
      <p:bldP spid="69" grpId="1" animBg="1"/>
      <p:bldP spid="76" grpId="0" animBg="1"/>
      <p:bldP spid="76" grpId="1" animBg="1"/>
      <p:bldP spid="77" grpId="0" animBg="1"/>
      <p:bldP spid="77" grpId="1" animBg="1"/>
      <p:bldP spid="78" grpId="0"/>
      <p:bldP spid="79" grpId="0" animBg="1"/>
      <p:bldP spid="79" grpId="1" animBg="1"/>
      <p:bldP spid="80" grpId="0" animBg="1"/>
      <p:bldP spid="80" grpId="1" animBg="1"/>
      <p:bldP spid="81" grpId="0"/>
      <p:bldP spid="81" grpId="1"/>
      <p:bldP spid="82" grpId="0" animBg="1"/>
      <p:bldP spid="8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800" dirty="0" smtClean="0">
                <a:solidFill>
                  <a:schemeClr val="tx2"/>
                </a:solidFill>
              </a:rPr>
              <a:t>Advanced Class Composition Summary</a:t>
            </a:r>
            <a:endParaRPr lang="en-US" sz="3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055" y="1102356"/>
            <a:ext cx="8174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If you embed one class (e.g., a </a:t>
            </a:r>
            <a:r>
              <a:rPr lang="en-US" sz="2400" dirty="0" smtClean="0">
                <a:solidFill>
                  <a:srgbClr val="6600CC"/>
                </a:solidFill>
              </a:rPr>
              <a:t>Stomach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84909" y="2066167"/>
            <a:ext cx="8174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And the constructor for the embedded class </a:t>
            </a:r>
            <a:br>
              <a:rPr lang="en-US" sz="2400" dirty="0" smtClean="0"/>
            </a:br>
            <a:r>
              <a:rPr lang="en-US" sz="2400" dirty="0" smtClean="0"/>
              <a:t>(e.g., </a:t>
            </a:r>
            <a:r>
              <a:rPr lang="en-US" sz="2400" dirty="0" smtClean="0">
                <a:solidFill>
                  <a:srgbClr val="6600CC"/>
                </a:solidFill>
              </a:rPr>
              <a:t>Stomach</a:t>
            </a:r>
            <a:r>
              <a:rPr lang="en-US" sz="2400" dirty="0" smtClean="0"/>
              <a:t>) requires an </a:t>
            </a:r>
            <a:r>
              <a:rPr lang="en-US" sz="2400" dirty="0" smtClean="0">
                <a:solidFill>
                  <a:srgbClr val="FF0000"/>
                </a:solidFill>
              </a:rPr>
              <a:t>argument</a:t>
            </a:r>
            <a:r>
              <a:rPr lang="en-US" sz="2400" dirty="0" smtClean="0"/>
              <a:t>…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4903" y="3940869"/>
            <a:ext cx="4277097" cy="3646510"/>
            <a:chOff x="187324" y="899531"/>
            <a:chExt cx="4749433" cy="3646510"/>
          </a:xfrm>
        </p:grpSpPr>
        <p:sp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3942105" cy="186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smtClean="0">
                  <a:solidFill>
                    <a:srgbClr val="FF0000"/>
                  </a:solidFill>
                </a:rPr>
                <a:t>while (gas-- &gt; 0)</a:t>
              </a:r>
              <a:br>
                <a:rPr lang="en-US" sz="1800" dirty="0" smtClean="0">
                  <a:solidFill>
                    <a:srgbClr val="FF0000"/>
                  </a:solidFill>
                </a:rPr>
              </a:br>
              <a:r>
                <a:rPr lang="en-US" sz="1800" dirty="0" smtClean="0">
                  <a:solidFill>
                    <a:srgbClr val="0000CC"/>
                  </a:solidFill>
                </a:rPr>
                <a:t>                    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pffft</a:t>
              </a:r>
              <a:r>
                <a:rPr lang="en-US" sz="1800" dirty="0" smtClean="0">
                  <a:solidFill>
                    <a:srgbClr val="FF0000"/>
                  </a:solidFill>
                </a:rPr>
                <a:t>!”;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smtClean="0">
                  <a:solidFill>
                    <a:srgbClr val="FF3300"/>
                  </a:solidFill>
                </a:rPr>
                <a:t>gas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gas;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smtClean="0"/>
                <a:t>gas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 flipH="1">
            <a:off x="2909455" y="2812473"/>
            <a:ext cx="2919436" cy="19396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637306" y="2978709"/>
            <a:ext cx="8174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Then you </a:t>
            </a:r>
            <a:r>
              <a:rPr lang="en-US" sz="2400" dirty="0" smtClean="0">
                <a:solidFill>
                  <a:srgbClr val="FF0000"/>
                </a:solidFill>
              </a:rPr>
              <a:t>must</a:t>
            </a:r>
            <a:r>
              <a:rPr lang="en-US" sz="2400" dirty="0" smtClean="0"/>
              <a:t> use an </a:t>
            </a:r>
            <a:r>
              <a:rPr lang="en-US" sz="2400" dirty="0" smtClean="0">
                <a:solidFill>
                  <a:srgbClr val="6600CC"/>
                </a:solidFill>
              </a:rPr>
              <a:t>initializer list </a:t>
            </a:r>
            <a:r>
              <a:rPr lang="en-US" sz="2400" dirty="0" smtClean="0"/>
              <a:t>in your outer class to </a:t>
            </a:r>
            <a:r>
              <a:rPr lang="en-US" sz="2400" dirty="0" smtClean="0">
                <a:solidFill>
                  <a:srgbClr val="FF0000"/>
                </a:solidFill>
              </a:rPr>
              <a:t>initialize</a:t>
            </a:r>
            <a:r>
              <a:rPr lang="en-US" sz="2400" dirty="0" smtClean="0"/>
              <a:t> your embedded variable.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4613565" y="3915516"/>
            <a:ext cx="4191000" cy="3039758"/>
            <a:chOff x="4634753" y="899531"/>
            <a:chExt cx="4191000" cy="3514707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3514707"/>
              <a:chOff x="2928" y="712"/>
              <a:chExt cx="2640" cy="2505"/>
            </a:xfrm>
          </p:grpSpPr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49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965" cy="21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Nerd</a:t>
                </a:r>
              </a:p>
              <a:p>
                <a:r>
                  <a:rPr lang="en-US" sz="14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Nerd(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int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 farts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       </a:t>
                </a:r>
                <a:r>
                  <a:rPr lang="en-US" sz="2400" dirty="0"/>
                  <a:t>: </a:t>
                </a:r>
                <a:r>
                  <a:rPr lang="en-US" sz="1800" dirty="0" smtClean="0">
                    <a:solidFill>
                      <a:srgbClr val="008080"/>
                    </a:solidFill>
                  </a:rPr>
                  <a:t>belly(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farts</a:t>
                </a:r>
                <a:r>
                  <a:rPr lang="en-US" sz="1800" dirty="0" smtClean="0">
                    <a:solidFill>
                      <a:srgbClr val="008080"/>
                    </a:solidFill>
                  </a:rPr>
                  <a:t>)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400" dirty="0" smtClean="0"/>
                  <a:t>   </a:t>
                </a:r>
                <a:r>
                  <a:rPr lang="en-US" sz="1600" dirty="0" smtClean="0"/>
                  <a:t>{ </a:t>
                </a:r>
                <a:r>
                  <a:rPr lang="en-US" sz="1800" dirty="0" smtClean="0"/>
                  <a:t>thought </a:t>
                </a:r>
                <a:r>
                  <a:rPr lang="en-US" sz="1800" dirty="0"/>
                  <a:t>= </a:t>
                </a:r>
                <a:r>
                  <a:rPr lang="en-US" sz="1800" dirty="0" smtClean="0"/>
                  <a:t>“I heart CS"; </a:t>
                </a:r>
                <a:r>
                  <a:rPr lang="en-US" sz="1600" dirty="0" smtClean="0"/>
                  <a:t>}</a:t>
                </a:r>
                <a:endParaRPr lang="en-US" sz="1400" dirty="0"/>
              </a:p>
              <a:p>
                <a:r>
                  <a:rPr lang="en-US" sz="1000" dirty="0"/>
                  <a:t> </a:t>
                </a:r>
              </a:p>
              <a:p>
                <a:r>
                  <a:rPr lang="en-US" sz="300" dirty="0" smtClean="0"/>
                  <a:t>  </a:t>
                </a:r>
                <a:endParaRPr lang="en-US" sz="3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string thought;</a:t>
                </a:r>
              </a:p>
              <a:p>
                <a:r>
                  <a:rPr lang="en-US" sz="1200" dirty="0" smtClean="0"/>
                  <a:t>};</a:t>
                </a:r>
                <a:endParaRPr lang="en-US" sz="1200" dirty="0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4964260" y="3376192"/>
              <a:ext cx="1771639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belly;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 bwMode="auto">
          <a:xfrm>
            <a:off x="3643746" y="3827708"/>
            <a:ext cx="1884218" cy="12776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/>
          <p:cNvSpPr/>
          <p:nvPr/>
        </p:nvSpPr>
        <p:spPr>
          <a:xfrm>
            <a:off x="2338627" y="1494746"/>
            <a:ext cx="4439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within another (e.g., a </a:t>
            </a:r>
            <a:r>
              <a:rPr lang="en-US" sz="2400" dirty="0">
                <a:solidFill>
                  <a:srgbClr val="6600CC"/>
                </a:solidFill>
              </a:rPr>
              <a:t>Nerd</a:t>
            </a:r>
            <a:r>
              <a:rPr lang="en-US" sz="2400" dirty="0"/>
              <a:t>)…</a:t>
            </a:r>
          </a:p>
        </p:txBody>
      </p:sp>
    </p:spTree>
    <p:extLst>
      <p:ext uri="{BB962C8B-B14F-4D97-AF65-F5344CB8AC3E}">
        <p14:creationId xmlns:p14="http://schemas.microsoft.com/office/powerpoint/2010/main" val="155686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Final Topic: Debugging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2" y="1503417"/>
            <a:ext cx="3687607" cy="43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8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5" y="2413399"/>
            <a:ext cx="7023100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154083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default, Visual Studio compiles all programs in </a:t>
            </a:r>
            <a:r>
              <a:rPr lang="en-US" dirty="0" smtClean="0">
                <a:solidFill>
                  <a:srgbClr val="0070C0"/>
                </a:solidFill>
              </a:rPr>
              <a:t>“debug mode” </a:t>
            </a:r>
            <a:r>
              <a:rPr lang="en-US" dirty="0" smtClean="0"/>
              <a:t>so you can use the debugger with them right away.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362113" y="3497802"/>
            <a:ext cx="3602647" cy="1328023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When you compile your program, you should see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“Configuration: Debug Win32”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 the Output window.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run your program from start to finish by hitting either </a:t>
            </a:r>
            <a:br>
              <a:rPr lang="en-US" dirty="0" smtClean="0"/>
            </a:b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6600CC"/>
                </a:solidFill>
              </a:rPr>
              <a:t>Ctrl-F5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4246" y="2321520"/>
            <a:ext cx="433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run your program by hitting </a:t>
            </a: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>, Visual Studio will immediately close the debug window after your program finishes.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54246" y="4653764"/>
            <a:ext cx="433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run by hitting </a:t>
            </a:r>
            <a:r>
              <a:rPr lang="en-US" dirty="0" smtClean="0">
                <a:solidFill>
                  <a:srgbClr val="6600CC"/>
                </a:solidFill>
              </a:rPr>
              <a:t>Ctrl-F5</a:t>
            </a:r>
            <a:r>
              <a:rPr lang="en-US" dirty="0" smtClean="0"/>
              <a:t>, Visual Studio will print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“Press any key to continue…”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and leave the debug window on the screen when your program completes.</a:t>
            </a:r>
            <a:endParaRPr lang="en-US" dirty="0"/>
          </a:p>
        </p:txBody>
      </p:sp>
      <p:pic>
        <p:nvPicPr>
          <p:cNvPr id="2211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2" y="2091523"/>
            <a:ext cx="34575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1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4" y="4342383"/>
            <a:ext cx="37433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0" y="2734317"/>
            <a:ext cx="5974552" cy="365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step through your program one line at a time using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3633" y="2321519"/>
            <a:ext cx="249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To start your program and debug one line at a time,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after you finish compiling it.</a:t>
            </a:r>
            <a:endParaRPr lang="en-US" sz="1800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580033" y="593524"/>
            <a:ext cx="3602647" cy="224742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You’ll see this little yellow arrow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next to the first line of your program.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arrow points to the line of code that’s ABOUT to execute.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28" y="4107408"/>
            <a:ext cx="273954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To run the current line of code,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or 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. </a:t>
            </a:r>
            <a:br>
              <a:rPr lang="en-US" sz="18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800" dirty="0" smtClean="0"/>
              <a:t>Let’s do that now.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44718" y="5618766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Let’s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again and trace over another line. </a:t>
            </a:r>
            <a:endParaRPr lang="en-US" sz="1800" dirty="0"/>
          </a:p>
        </p:txBody>
      </p:sp>
      <p:pic>
        <p:nvPicPr>
          <p:cNvPr id="222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61" y="2743289"/>
            <a:ext cx="5964961" cy="365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ular Callout 14"/>
          <p:cNvSpPr/>
          <p:nvPr/>
        </p:nvSpPr>
        <p:spPr bwMode="auto">
          <a:xfrm>
            <a:off x="4986285" y="2938730"/>
            <a:ext cx="4232436" cy="143514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has a sub-window where it displays the values of your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local variables</a:t>
            </a:r>
            <a:r>
              <a:rPr lang="en-US" sz="1800" dirty="0"/>
              <a:t> </a:t>
            </a:r>
            <a:r>
              <a:rPr lang="en-US" sz="1800" dirty="0" smtClean="0"/>
              <a:t>– these are called </a:t>
            </a:r>
            <a:r>
              <a:rPr lang="en-US" sz="1800" dirty="0" smtClean="0">
                <a:solidFill>
                  <a:srgbClr val="6600CC"/>
                </a:solidFill>
              </a:rPr>
              <a:t>“auto” </a:t>
            </a:r>
            <a:r>
              <a:rPr lang="en-US" sz="1800" dirty="0" smtClean="0"/>
              <a:t>variables.</a:t>
            </a:r>
            <a:endParaRPr kumimoji="0" lang="en-US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22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5672829" y="3529776"/>
            <a:ext cx="3311374" cy="1498283"/>
          </a:xfrm>
          <a:prstGeom prst="wedgeRoundRectCallout">
            <a:avLst>
              <a:gd name="adj1" fmla="val -62219"/>
              <a:gd name="adj2" fmla="val 773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Here we can see that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currently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random value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it hasn’t been initialized yet.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ounded Rectangular Callout 21"/>
          <p:cNvSpPr/>
          <p:nvPr/>
        </p:nvSpPr>
        <p:spPr bwMode="auto">
          <a:xfrm>
            <a:off x="5318935" y="2390615"/>
            <a:ext cx="3602647" cy="1940957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the value of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changed.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shows this and highlights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value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672829" y="2579342"/>
            <a:ext cx="3602647" cy="2247424"/>
          </a:xfrm>
          <a:prstGeom prst="wedgeRoundRectCallout">
            <a:avLst>
              <a:gd name="adj1" fmla="val -60965"/>
              <a:gd name="adj2" fmla="val 8137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Also notice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that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now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 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we haven’t run the current line of code yet </a:t>
            </a:r>
            <a:r>
              <a:rPr lang="en-US" sz="1800" dirty="0" smtClean="0"/>
              <a:t>to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initialize its value, it is currently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random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9" grpId="1" animBg="1"/>
      <p:bldP spid="11" grpId="0"/>
      <p:bldP spid="17" grpId="0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step through your program one line at a time using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5840" y="2600361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Let’s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again and trace over another line. </a:t>
            </a:r>
            <a:endParaRPr lang="en-US" sz="1800" dirty="0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41611"/>
            <a:ext cx="5951800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7469" y="3507363"/>
            <a:ext cx="2695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If you want to watch other variables or expressions, you can do that in the </a:t>
            </a:r>
            <a:r>
              <a:rPr lang="en-US" sz="1800" dirty="0" smtClean="0">
                <a:solidFill>
                  <a:srgbClr val="FF0000"/>
                </a:solidFill>
              </a:rPr>
              <a:t>“watch” </a:t>
            </a:r>
            <a:r>
              <a:rPr lang="en-US" sz="1800" dirty="0" smtClean="0"/>
              <a:t>sub-window.</a:t>
            </a:r>
            <a:endParaRPr lang="en-US" sz="1800" dirty="0"/>
          </a:p>
        </p:txBody>
      </p:sp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1684"/>
            <a:ext cx="5951799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38" y="2751684"/>
            <a:ext cx="5961374" cy="364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5482"/>
            <a:ext cx="5964492" cy="365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ular Callout 25"/>
          <p:cNvSpPr/>
          <p:nvPr/>
        </p:nvSpPr>
        <p:spPr bwMode="auto">
          <a:xfrm>
            <a:off x="5156855" y="3494917"/>
            <a:ext cx="3602647" cy="1328023"/>
          </a:xfrm>
          <a:prstGeom prst="wedgeRoundRectCallout">
            <a:avLst>
              <a:gd name="adj1" fmla="val -56529"/>
              <a:gd name="adj2" fmla="val 9446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Visual Studio will display the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value of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your variable or expression in the “watch” window!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6039242" y="4337113"/>
            <a:ext cx="2606868" cy="1021556"/>
          </a:xfrm>
          <a:prstGeom prst="wedgeRoundRectCallout">
            <a:avLst>
              <a:gd name="adj1" fmla="val -47714"/>
              <a:gd name="adj2" fmla="val 114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Click here to activate the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“watch” 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sub-window.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043462" y="3621917"/>
            <a:ext cx="3602647" cy="1021556"/>
          </a:xfrm>
          <a:prstGeom prst="wedgeRoundRectCallout">
            <a:avLst>
              <a:gd name="adj1" fmla="val -66386"/>
              <a:gd name="adj2" fmla="val 12521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click the mouse on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blue line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and type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</a:t>
            </a:r>
            <a:r>
              <a:rPr lang="en-US" sz="1800" dirty="0" smtClean="0">
                <a:solidFill>
                  <a:srgbClr val="FF0000"/>
                </a:solidFill>
              </a:rPr>
              <a:t>e name </a:t>
            </a:r>
            <a:r>
              <a:rPr lang="en-US" sz="1800" dirty="0" smtClean="0"/>
              <a:t>or </a:t>
            </a:r>
            <a:r>
              <a:rPr lang="en-US" sz="1800" dirty="0" smtClean="0">
                <a:solidFill>
                  <a:srgbClr val="FF0000"/>
                </a:solidFill>
              </a:rPr>
              <a:t>expression</a:t>
            </a:r>
            <a:r>
              <a:rPr lang="en-US" sz="1800" dirty="0" smtClean="0"/>
              <a:t> to watch.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4595667" y="3709299"/>
            <a:ext cx="3602647" cy="1021556"/>
          </a:xfrm>
          <a:prstGeom prst="wedgeRoundRectCallout">
            <a:avLst>
              <a:gd name="adj1" fmla="val -54558"/>
              <a:gd name="adj2" fmla="val 11826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Hit enter when you’re done typing in the variable or expression you want to watch.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541353" y="2600361"/>
            <a:ext cx="3602647" cy="1021556"/>
          </a:xfrm>
          <a:prstGeom prst="wedgeRoundRectCallout">
            <a:avLst>
              <a:gd name="adj1" fmla="val -67125"/>
              <a:gd name="adj2" fmla="val 23819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as well and, as such, its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new value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highlighted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6" grpId="0" animBg="1"/>
      <p:bldP spid="26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19" grpId="0" animBg="1"/>
      <p:bldP spid="1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4572000" cy="1143000"/>
          </a:xfrm>
        </p:spPr>
        <p:txBody>
          <a:bodyPr/>
          <a:lstStyle/>
          <a:p>
            <a:r>
              <a:rPr lang="en-US"/>
              <a:t>Constructors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-333375" y="5332413"/>
            <a:ext cx="43053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You can define the </a:t>
            </a:r>
            <a:br>
              <a:rPr lang="en-US" sz="2200">
                <a:solidFill>
                  <a:schemeClr val="tx2"/>
                </a:solidFill>
              </a:rPr>
            </a:br>
            <a:r>
              <a:rPr lang="en-US" sz="2200">
                <a:solidFill>
                  <a:schemeClr val="tx2"/>
                </a:solidFill>
              </a:rPr>
              <a:t>constructor in the </a:t>
            </a:r>
            <a:r>
              <a:rPr lang="en-US" sz="2200">
                <a:solidFill>
                  <a:srgbClr val="990000"/>
                </a:solidFill>
              </a:rPr>
              <a:t>class declaration </a:t>
            </a:r>
            <a:r>
              <a:rPr lang="en-US" sz="2200"/>
              <a:t>(see above)…</a:t>
            </a:r>
          </a:p>
        </p:txBody>
      </p:sp>
      <p:sp>
        <p:nvSpPr>
          <p:cNvPr id="109601" name="Rectangle 33"/>
          <p:cNvSpPr>
            <a:spLocks noChangeArrowheads="1"/>
          </p:cNvSpPr>
          <p:nvPr/>
        </p:nvSpPr>
        <p:spPr bwMode="auto">
          <a:xfrm>
            <a:off x="66675" y="1257300"/>
            <a:ext cx="4419600" cy="393541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2" name="Rectangle 34"/>
          <p:cNvSpPr>
            <a:spLocks noChangeArrowheads="1"/>
          </p:cNvSpPr>
          <p:nvPr/>
        </p:nvSpPr>
        <p:spPr bwMode="auto">
          <a:xfrm>
            <a:off x="3962400" y="838200"/>
            <a:ext cx="5114925" cy="5368925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3" name="Rectangle 35"/>
          <p:cNvSpPr>
            <a:spLocks noChangeArrowheads="1"/>
          </p:cNvSpPr>
          <p:nvPr/>
        </p:nvSpPr>
        <p:spPr bwMode="auto">
          <a:xfrm>
            <a:off x="4114800" y="1743075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CSNerd(int PCs, bool usesMac)</a:t>
            </a:r>
            <a:endParaRPr lang="en-US" sz="1800">
              <a:latin typeface="Courier New" pitchFamily="49" charset="0"/>
            </a:endParaRPr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4076700" y="19812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{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  m_numPCs = PCs;  </a:t>
            </a:r>
          </a:p>
          <a:p>
            <a:r>
              <a:rPr lang="en-US" sz="1800" b="1">
                <a:latin typeface="Courier New" pitchFamily="49" charset="0"/>
              </a:rPr>
              <a:t>  m_macUser = usesMac;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4114800" y="1733550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CSNerd(int PCs, bool usesMac)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4076700" y="1971675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m_numPCs = PCs;  </a:t>
            </a: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m_macUser = usesMac;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4076700" y="2047875"/>
            <a:ext cx="4533900" cy="1076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3971925" y="46878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CSNerd::</a:t>
            </a:r>
          </a:p>
        </p:txBody>
      </p:sp>
      <p:sp>
        <p:nvSpPr>
          <p:cNvPr id="109609" name="Text Box 41"/>
          <p:cNvSpPr txBox="1">
            <a:spLocks noChangeArrowheads="1"/>
          </p:cNvSpPr>
          <p:nvPr/>
        </p:nvSpPr>
        <p:spPr bwMode="auto">
          <a:xfrm>
            <a:off x="8051800" y="1693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;</a:t>
            </a:r>
          </a:p>
        </p:txBody>
      </p:sp>
      <p:sp>
        <p:nvSpPr>
          <p:cNvPr id="109610" name="Text Box 42"/>
          <p:cNvSpPr txBox="1">
            <a:spLocks noChangeArrowheads="1"/>
          </p:cNvSpPr>
          <p:nvPr/>
        </p:nvSpPr>
        <p:spPr bwMode="auto">
          <a:xfrm>
            <a:off x="4371975" y="6172200"/>
            <a:ext cx="40862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Or, </a:t>
            </a:r>
            <a:r>
              <a:rPr lang="en-US" sz="2200" dirty="0">
                <a:solidFill>
                  <a:srgbClr val="800000"/>
                </a:solidFill>
              </a:rPr>
              <a:t>outside the class declaration</a:t>
            </a:r>
            <a:r>
              <a:rPr lang="en-US" sz="2200" dirty="0">
                <a:solidFill>
                  <a:schemeClr val="tx2"/>
                </a:solidFill>
              </a:rPr>
              <a:t>, like this…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4000500" y="3013075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 ...</a:t>
            </a:r>
          </a:p>
          <a:p>
            <a:endParaRPr lang="en-US" sz="1800" b="1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r>
              <a:rPr lang="en-US" sz="1800" b="1">
                <a:latin typeface="Courier New" pitchFamily="49" charset="0"/>
              </a:rPr>
              <a:t>  bool m_macUser;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09620" name="Line 52"/>
          <p:cNvSpPr>
            <a:spLocks noChangeShapeType="1"/>
          </p:cNvSpPr>
          <p:nvPr/>
        </p:nvSpPr>
        <p:spPr bwMode="auto">
          <a:xfrm>
            <a:off x="191262" y="1974787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1" name="Line 53"/>
          <p:cNvSpPr>
            <a:spLocks noChangeShapeType="1"/>
          </p:cNvSpPr>
          <p:nvPr/>
        </p:nvSpPr>
        <p:spPr bwMode="auto">
          <a:xfrm>
            <a:off x="3962400" y="458311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3" name="Line 55"/>
          <p:cNvSpPr>
            <a:spLocks noChangeShapeType="1"/>
          </p:cNvSpPr>
          <p:nvPr/>
        </p:nvSpPr>
        <p:spPr bwMode="auto">
          <a:xfrm>
            <a:off x="4095750" y="163036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626" name="Group 58"/>
          <p:cNvGrpSpPr>
            <a:grpSpLocks/>
          </p:cNvGrpSpPr>
          <p:nvPr/>
        </p:nvGrpSpPr>
        <p:grpSpPr bwMode="auto">
          <a:xfrm>
            <a:off x="323850" y="3197225"/>
            <a:ext cx="3733800" cy="641350"/>
            <a:chOff x="186" y="2002"/>
            <a:chExt cx="2352" cy="404"/>
          </a:xfrm>
        </p:grpSpPr>
        <p:sp>
          <p:nvSpPr>
            <p:cNvPr id="109624" name="Text Box 56"/>
            <p:cNvSpPr txBox="1">
              <a:spLocks noChangeArrowheads="1"/>
            </p:cNvSpPr>
            <p:nvPr/>
          </p:nvSpPr>
          <p:spPr bwMode="auto">
            <a:xfrm>
              <a:off x="186" y="2002"/>
              <a:ext cx="23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0000CC"/>
                  </a:solidFill>
                  <a:latin typeface="Courier New" pitchFamily="49" charset="0"/>
                </a:rPr>
                <a:t>return(true); 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illegal!</a:t>
              </a:r>
            </a:p>
            <a:p>
              <a:r>
                <a:rPr lang="en-US" sz="1800" b="1" dirty="0">
                  <a:solidFill>
                    <a:srgbClr val="800000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109625" name="Rectangle 57"/>
            <p:cNvSpPr>
              <a:spLocks noChangeArrowheads="1"/>
            </p:cNvSpPr>
            <p:nvPr/>
          </p:nvSpPr>
          <p:spPr bwMode="auto">
            <a:xfrm>
              <a:off x="240" y="2034"/>
              <a:ext cx="132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9632" name="AutoShape 64"/>
          <p:cNvSpPr>
            <a:spLocks noChangeArrowheads="1"/>
          </p:cNvSpPr>
          <p:nvPr/>
        </p:nvSpPr>
        <p:spPr bwMode="auto">
          <a:xfrm>
            <a:off x="5410200" y="2057400"/>
            <a:ext cx="3495675" cy="2443163"/>
          </a:xfrm>
          <a:prstGeom prst="wedgeRoundRectCallout">
            <a:avLst>
              <a:gd name="adj1" fmla="val -60764"/>
              <a:gd name="adj2" fmla="val 5760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Boy, isn’t that syntax ugly?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 Just remember, to define a constructor outside the class declaration: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use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/>
              <a:t>,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/>
              <a:t>followed by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::</a:t>
            </a:r>
            <a:r>
              <a:rPr lang="en-US" sz="1900" dirty="0"/>
              <a:t>, followed by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9633" name="AutoShape 65"/>
          <p:cNvSpPr>
            <a:spLocks noChangeArrowheads="1"/>
          </p:cNvSpPr>
          <p:nvPr/>
        </p:nvSpPr>
        <p:spPr bwMode="auto">
          <a:xfrm>
            <a:off x="5534025" y="-76200"/>
            <a:ext cx="3495675" cy="1562100"/>
          </a:xfrm>
          <a:prstGeom prst="wedgeRoundRectCallout">
            <a:avLst>
              <a:gd name="adj1" fmla="val -60764"/>
              <a:gd name="adj2" fmla="val 6890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/>
              <a:t>And remember to also include just the </a:t>
            </a:r>
            <a:r>
              <a:rPr lang="en-US" sz="1900">
                <a:solidFill>
                  <a:srgbClr val="FF0000"/>
                </a:solidFill>
              </a:rPr>
              <a:t>function header</a:t>
            </a:r>
            <a:r>
              <a:rPr lang="en-US" sz="1900"/>
              <a:t>, followed by a </a:t>
            </a:r>
            <a:r>
              <a:rPr lang="en-US" sz="1900">
                <a:solidFill>
                  <a:srgbClr val="FF0000"/>
                </a:solidFill>
              </a:rPr>
              <a:t>semicolon</a:t>
            </a:r>
            <a:r>
              <a:rPr lang="en-US" sz="1900"/>
              <a:t>, in the class declaration itself.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3482" y="-90054"/>
            <a:ext cx="3496280" cy="1236373"/>
            <a:chOff x="2214562" y="-90054"/>
            <a:chExt cx="3496280" cy="1236373"/>
          </a:xfrm>
        </p:grpSpPr>
        <p:sp>
          <p:nvSpPr>
            <p:cNvPr id="35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60764"/>
                <a:gd name="adj2" fmla="val 68903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3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80184"/>
                <a:gd name="adj2" fmla="val 130535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</p:grp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876300" y="215900"/>
            <a:ext cx="3152775" cy="1562100"/>
          </a:xfrm>
          <a:prstGeom prst="wedgeRoundRectCallout">
            <a:avLst>
              <a:gd name="adj1" fmla="val -65985"/>
              <a:gd name="adj2" fmla="val 759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 smtClean="0"/>
              <a:t>The constructor has no return type…</a:t>
            </a:r>
            <a:br>
              <a:rPr lang="en-US" sz="1900" dirty="0" smtClean="0"/>
            </a:br>
            <a:endParaRPr lang="en-US" sz="1900" dirty="0"/>
          </a:p>
          <a:p>
            <a:pPr algn="ctr"/>
            <a:r>
              <a:rPr lang="en-US" sz="1900" dirty="0" smtClean="0"/>
              <a:t>Not </a:t>
            </a:r>
            <a:r>
              <a:rPr lang="en-US" sz="1900" dirty="0" smtClean="0">
                <a:solidFill>
                  <a:srgbClr val="FF0000"/>
                </a:solidFill>
              </a:rPr>
              <a:t>void</a:t>
            </a:r>
            <a:r>
              <a:rPr lang="en-US" sz="1900" dirty="0" smtClean="0"/>
              <a:t>, </a:t>
            </a:r>
            <a:r>
              <a:rPr lang="en-US" sz="1900" dirty="0" err="1" smtClean="0">
                <a:solidFill>
                  <a:srgbClr val="FF0000"/>
                </a:solidFill>
              </a:rPr>
              <a:t>int</a:t>
            </a:r>
            <a:r>
              <a:rPr lang="en-US" sz="1900" dirty="0" smtClean="0">
                <a:solidFill>
                  <a:srgbClr val="FF0000"/>
                </a:solidFill>
              </a:rPr>
              <a:t> </a:t>
            </a:r>
            <a:r>
              <a:rPr lang="en-US" sz="1900" dirty="0" smtClean="0"/>
              <a:t>or </a:t>
            </a:r>
            <a:r>
              <a:rPr lang="en-US" sz="1900" dirty="0" err="1" smtClean="0">
                <a:solidFill>
                  <a:srgbClr val="FF0000"/>
                </a:solidFill>
              </a:rPr>
              <a:t>bool</a:t>
            </a:r>
            <a:r>
              <a:rPr lang="en-US" sz="1900" dirty="0" smtClean="0"/>
              <a:t>!</a:t>
            </a:r>
            <a:endParaRPr lang="en-US" sz="1900" dirty="0"/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86012" y="1913731"/>
            <a:ext cx="3495675" cy="928688"/>
          </a:xfrm>
          <a:prstGeom prst="wedgeRoundRectCallout">
            <a:avLst>
              <a:gd name="adj1" fmla="val -54486"/>
              <a:gd name="adj2" fmla="val 9647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 smtClean="0"/>
              <a:t>Thus, it’s not allowed to return any </a:t>
            </a:r>
            <a:r>
              <a:rPr lang="en-US" sz="1900" dirty="0" smtClean="0">
                <a:solidFill>
                  <a:srgbClr val="FF0000"/>
                </a:solidFill>
              </a:rPr>
              <a:t>value</a:t>
            </a:r>
            <a:r>
              <a:rPr lang="en-US" sz="1900" dirty="0" smtClean="0"/>
              <a:t> at all!</a:t>
            </a:r>
            <a:endParaRPr lang="en-US" sz="19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5478365" y="2566987"/>
            <a:ext cx="3496280" cy="1236373"/>
            <a:chOff x="2214562" y="-90054"/>
            <a:chExt cx="3496280" cy="1236373"/>
          </a:xfrm>
        </p:grpSpPr>
        <p:sp>
          <p:nvSpPr>
            <p:cNvPr id="42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55533"/>
                <a:gd name="adj2" fmla="val -17220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43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49841"/>
                <a:gd name="adj2" fmla="val 129056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3919" y="4929630"/>
            <a:ext cx="3870579" cy="1551053"/>
            <a:chOff x="2214561" y="-90054"/>
            <a:chExt cx="3496281" cy="1236373"/>
          </a:xfrm>
        </p:grpSpPr>
        <p:sp>
          <p:nvSpPr>
            <p:cNvPr id="45" name="AutoShape 65"/>
            <p:cNvSpPr>
              <a:spLocks noChangeArrowheads="1"/>
            </p:cNvSpPr>
            <p:nvPr/>
          </p:nvSpPr>
          <p:spPr bwMode="auto">
            <a:xfrm>
              <a:off x="2214561" y="-90054"/>
              <a:ext cx="3495674" cy="1236373"/>
            </a:xfrm>
            <a:prstGeom prst="wedgeRoundRectCallout">
              <a:avLst>
                <a:gd name="adj1" fmla="val -23160"/>
                <a:gd name="adj2" fmla="val -16041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4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58918"/>
                <a:gd name="adj2" fmla="val -14790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r>
                <a:rPr lang="en-US" dirty="0"/>
                <a:t>Like all other member functions, the constructor’s </a:t>
              </a:r>
              <a:r>
                <a:rPr lang="en-US" dirty="0" smtClean="0">
                  <a:solidFill>
                    <a:srgbClr val="FF0000"/>
                  </a:solidFill>
                </a:rPr>
                <a:t>body</a:t>
              </a:r>
              <a:r>
                <a:rPr lang="en-US" dirty="0" smtClean="0"/>
                <a:t> can </a:t>
              </a:r>
              <a:r>
                <a:rPr lang="en-US" dirty="0"/>
                <a:t>be defined </a:t>
              </a:r>
              <a:r>
                <a:rPr lang="en-US" dirty="0">
                  <a:solidFill>
                    <a:srgbClr val="6600CC"/>
                  </a:solidFill>
                </a:rPr>
                <a:t>inside</a:t>
              </a:r>
              <a:r>
                <a:rPr lang="en-US" dirty="0"/>
                <a:t> or </a:t>
              </a:r>
              <a:r>
                <a:rPr lang="en-US" dirty="0">
                  <a:solidFill>
                    <a:srgbClr val="6600CC"/>
                  </a:solidFill>
                </a:rPr>
                <a:t>outside</a:t>
              </a:r>
              <a:r>
                <a:rPr lang="en-US" dirty="0"/>
                <a:t> the </a:t>
              </a:r>
              <a:r>
                <a:rPr lang="en-US" dirty="0">
                  <a:solidFill>
                    <a:srgbClr val="6600CC"/>
                  </a:solidFill>
                </a:rPr>
                <a:t>class declaration</a:t>
              </a:r>
              <a:r>
                <a:rPr lang="en-US" dirty="0"/>
                <a:t>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1145 0.4312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2155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01354 0.4317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157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0.43171 L 0.1 0.4317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096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75" dur="20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5" grpId="0" autoUpdateAnimBg="0"/>
      <p:bldP spid="109575" grpId="1"/>
      <p:bldP spid="109601" grpId="0" animBg="1"/>
      <p:bldP spid="109602" grpId="0" animBg="1"/>
      <p:bldP spid="109603" grpId="0"/>
      <p:bldP spid="109604" grpId="0"/>
      <p:bldP spid="109605" grpId="0"/>
      <p:bldP spid="109605" grpId="1"/>
      <p:bldP spid="109605" grpId="2"/>
      <p:bldP spid="109606" grpId="0"/>
      <p:bldP spid="109606" grpId="1"/>
      <p:bldP spid="109607" grpId="0" animBg="1"/>
      <p:bldP spid="109608" grpId="0"/>
      <p:bldP spid="109609" grpId="0"/>
      <p:bldP spid="109609" grpId="1"/>
      <p:bldP spid="109610" grpId="0" autoUpdateAnimBg="0"/>
      <p:bldP spid="109610" grpId="1"/>
      <p:bldP spid="109611" grpId="0"/>
      <p:bldP spid="109611" grpId="1"/>
      <p:bldP spid="109620" grpId="0" animBg="1"/>
      <p:bldP spid="109620" grpId="1" animBg="1"/>
      <p:bldP spid="109621" grpId="0" animBg="1"/>
      <p:bldP spid="109621" grpId="1" animBg="1"/>
      <p:bldP spid="109623" grpId="0" animBg="1"/>
      <p:bldP spid="109623" grpId="1" animBg="1"/>
      <p:bldP spid="109632" grpId="0" uiExpand="1" build="p" animBg="1"/>
      <p:bldP spid="109632" grpId="1" build="allAtOnce" animBg="1"/>
      <p:bldP spid="109633" grpId="0" animBg="1"/>
      <p:bldP spid="109633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873" y="1027182"/>
            <a:ext cx="4101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 actually do slightly different things…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hit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while on a function call line, Visual Studio will run the entire function in one step. You won’t be able to trace line-by-line through it.</a:t>
            </a:r>
            <a:endParaRPr lang="en-US" dirty="0"/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31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ounded Rectangular Callout 26"/>
          <p:cNvSpPr/>
          <p:nvPr/>
        </p:nvSpPr>
        <p:spPr bwMode="auto">
          <a:xfrm>
            <a:off x="5316360" y="1603571"/>
            <a:ext cx="3602647" cy="1021556"/>
          </a:xfrm>
          <a:prstGeom prst="wedgeRoundRectCallout">
            <a:avLst>
              <a:gd name="adj1" fmla="val -47412"/>
              <a:gd name="adj2" fmla="val -14538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Visual Studio ran the entire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 from start to finish…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7031979" y="3697521"/>
            <a:ext cx="1974201" cy="1498283"/>
          </a:xfrm>
          <a:prstGeom prst="wedgeRoundRectCallout">
            <a:avLst>
              <a:gd name="adj1" fmla="val -158526"/>
              <a:gd name="adj2" fmla="val 2839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And then we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...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 smtClean="0"/>
              <a:t>This is what you’d see next.</a:t>
            </a: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28941" y="3697521"/>
            <a:ext cx="3602647" cy="715089"/>
          </a:xfrm>
          <a:prstGeom prst="wedgeRoundRectCallout">
            <a:avLst>
              <a:gd name="adj1" fmla="val -51108"/>
              <a:gd name="adj2" fmla="val 12029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now our cursor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is on the line after the function call.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3874" y="4965560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lets you quickly run a line of code without delving into the details.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7" grpId="0" animBg="1"/>
      <p:bldP spid="27" grpId="1" animBg="1"/>
      <p:bldP spid="23" grpId="0" animBg="1"/>
      <p:bldP spid="23" grpId="1" animBg="1"/>
      <p:bldP spid="29" grpId="0" animBg="1"/>
      <p:bldP spid="29" grpId="1" animBg="1"/>
      <p:bldP spid="28" grpId="0" animBg="1"/>
      <p:bldP spid="28" grpId="1" animBg="1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hit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while on a function call line, Visual Studio will let you step into that function and trace through it a line at a time.</a:t>
            </a:r>
            <a:endParaRPr lang="en-US" dirty="0"/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5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4" y="2335475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45071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7583"/>
            <a:ext cx="4505325" cy="277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528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44" y="2345071"/>
            <a:ext cx="6096897" cy="43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90255" y="4945188"/>
            <a:ext cx="3602647" cy="1328023"/>
          </a:xfrm>
          <a:prstGeom prst="wedgeRoundRectCallout">
            <a:avLst>
              <a:gd name="adj1" fmla="val 61260"/>
              <a:gd name="adj2" fmla="val -1348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our debug cursor has moved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into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function. Now we trace through its code too (by hitting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F10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or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F11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)…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239" y="459128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lets you dive into a function call and trace through it line by line as well.</a:t>
            </a: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007703" y="3697521"/>
            <a:ext cx="1998477" cy="1498283"/>
          </a:xfrm>
          <a:prstGeom prst="wedgeRoundRectCallout">
            <a:avLst>
              <a:gd name="adj1" fmla="val -157385"/>
              <a:gd name="adj2" fmla="val 2952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And then we hit 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...</a:t>
            </a:r>
          </a:p>
          <a:p>
            <a:pPr algn="ctr"/>
            <a:endParaRPr lang="en-US" sz="900" dirty="0"/>
          </a:p>
          <a:p>
            <a:pPr algn="ctr"/>
            <a:r>
              <a:rPr lang="en-US" sz="1800" dirty="0" smtClean="0"/>
              <a:t>This is what you’d see next.</a:t>
            </a:r>
          </a:p>
        </p:txBody>
      </p:sp>
    </p:spTree>
    <p:extLst>
      <p:ext uri="{BB962C8B-B14F-4D97-AF65-F5344CB8AC3E}">
        <p14:creationId xmlns:p14="http://schemas.microsoft.com/office/powerpoint/2010/main" val="40175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16" grpId="0" animBg="1"/>
      <p:bldP spid="16" grpId="1" animBg="1"/>
      <p:bldP spid="30" grpId="0"/>
      <p:bldP spid="14" grpId="0" animBg="1"/>
      <p:bldP spid="14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at any time while you’re tracing </a:t>
            </a:r>
            <a:br>
              <a:rPr lang="en-US" dirty="0" smtClean="0"/>
            </a:br>
            <a:r>
              <a:rPr lang="en-US" dirty="0" smtClean="0"/>
              <a:t>line-by-line you want to stop tracing </a:t>
            </a:r>
            <a:br>
              <a:rPr lang="en-US" dirty="0" smtClean="0"/>
            </a:br>
            <a:r>
              <a:rPr lang="en-US" dirty="0" smtClean="0"/>
              <a:t>line-by-line…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0" y="3058650"/>
            <a:ext cx="26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 simply let the rest of your program run normally…</a:t>
            </a:r>
            <a:endParaRPr lang="en-US" dirty="0"/>
          </a:p>
        </p:txBody>
      </p:sp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7240" y="456933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Just hit </a:t>
            </a: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Visual Studio will run your program until completion!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541353" y="2546615"/>
            <a:ext cx="3602647" cy="715089"/>
          </a:xfrm>
          <a:prstGeom prst="wedgeRoundRectCallout">
            <a:avLst>
              <a:gd name="adj1" fmla="val -60965"/>
              <a:gd name="adj2" fmla="val 1458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Imagine I’m on this line 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I hit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F5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8" y="0"/>
            <a:ext cx="448197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ounded Rectangular Callout 19"/>
          <p:cNvSpPr/>
          <p:nvPr/>
        </p:nvSpPr>
        <p:spPr bwMode="auto">
          <a:xfrm>
            <a:off x="4987826" y="5757994"/>
            <a:ext cx="3602647" cy="1021556"/>
          </a:xfrm>
          <a:prstGeom prst="wedgeRoundRectCallout">
            <a:avLst>
              <a:gd name="adj1" fmla="val -62690"/>
              <a:gd name="adj2" fmla="val -10962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will run my program until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completion without any more stepping.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1938706" y="2904159"/>
            <a:ext cx="3602647" cy="1021556"/>
          </a:xfrm>
          <a:prstGeom prst="wedgeRoundRectCallout">
            <a:avLst>
              <a:gd name="adj1" fmla="val 41300"/>
              <a:gd name="adj2" fmla="val -11831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your output window will immediately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disappear after the program finishes running.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4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8" grpId="0" animBg="1"/>
      <p:bldP spid="18" grpId="1" animBg="1"/>
      <p:bldP spid="18" grpId="2" animBg="1"/>
      <p:bldP spid="20" grpId="0" animBg="1"/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Sometimes you’ll want to start debugging deep within your program.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590" y="2614766"/>
            <a:ext cx="2916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don’t want to trace through millions of lines to reach the likely location of a bug.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0400" y="4169223"/>
            <a:ext cx="268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should you do?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385" y="4932397"/>
            <a:ext cx="268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Answer: </a:t>
            </a:r>
            <a:br>
              <a:rPr lang="en-US" dirty="0" smtClean="0"/>
            </a:br>
            <a:r>
              <a:rPr lang="en-US" dirty="0" smtClean="0"/>
              <a:t>Create a </a:t>
            </a:r>
            <a:r>
              <a:rPr lang="en-US" dirty="0" smtClean="0">
                <a:solidFill>
                  <a:srgbClr val="6600CC"/>
                </a:solidFill>
              </a:rPr>
              <a:t>breakpoint</a:t>
            </a:r>
            <a:r>
              <a:rPr lang="en-US" dirty="0" smtClean="0"/>
              <a:t>!</a:t>
            </a:r>
          </a:p>
        </p:txBody>
      </p:sp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ular Callout 20"/>
          <p:cNvSpPr/>
          <p:nvPr/>
        </p:nvSpPr>
        <p:spPr bwMode="auto">
          <a:xfrm>
            <a:off x="5639007" y="213955"/>
            <a:ext cx="3504993" cy="1328023"/>
          </a:xfrm>
          <a:prstGeom prst="wedgeRoundRectCallout">
            <a:avLst>
              <a:gd name="adj1" fmla="val -44617"/>
              <a:gd name="adj2" fmla="val 1499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If I stepped (with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/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) through each line ‘til I reached the right spot, it’d take years!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3284738" y="5335258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 to the line where you’d like to start debugging and hit the </a:t>
            </a:r>
            <a:r>
              <a:rPr lang="en-US" dirty="0" smtClean="0">
                <a:solidFill>
                  <a:srgbClr val="6600CC"/>
                </a:solidFill>
              </a:rPr>
              <a:t>F9</a:t>
            </a:r>
            <a:r>
              <a:rPr lang="en-US" dirty="0" smtClean="0"/>
              <a:t> key.</a:t>
            </a:r>
          </a:p>
        </p:txBody>
      </p:sp>
      <p:sp>
        <p:nvSpPr>
          <p:cNvPr id="6" name="Down Arrow 5"/>
          <p:cNvSpPr/>
          <p:nvPr/>
        </p:nvSpPr>
        <p:spPr bwMode="auto">
          <a:xfrm rot="7644362">
            <a:off x="8237573" y="4711138"/>
            <a:ext cx="80459" cy="150774"/>
          </a:xfrm>
          <a:prstGeom prst="downArrow">
            <a:avLst>
              <a:gd name="adj1" fmla="val 18034"/>
              <a:gd name="adj2" fmla="val 98864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59352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ounded Rectangular Callout 18"/>
          <p:cNvSpPr/>
          <p:nvPr/>
        </p:nvSpPr>
        <p:spPr bwMode="auto">
          <a:xfrm>
            <a:off x="703024" y="213955"/>
            <a:ext cx="3504993" cy="1021556"/>
          </a:xfrm>
          <a:prstGeom prst="wedgeRoundRectCallout">
            <a:avLst>
              <a:gd name="adj1" fmla="val 70859"/>
              <a:gd name="adj2" fmla="val 25555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For example, let’s say I want to start </a:t>
            </a:r>
            <a:r>
              <a:rPr lang="en-US" sz="1800" dirty="0" smtClean="0"/>
              <a:t>stepping line-by-line through my code </a:t>
            </a:r>
            <a:r>
              <a:rPr lang="en-US" sz="1800" dirty="0" smtClean="0">
                <a:solidFill>
                  <a:srgbClr val="FF0000"/>
                </a:solidFill>
              </a:rPr>
              <a:t>here</a:t>
            </a:r>
            <a:r>
              <a:rPr lang="en-US" sz="1800" dirty="0"/>
              <a:t>.</a:t>
            </a: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345626" y="571500"/>
            <a:ext cx="3504993" cy="715089"/>
          </a:xfrm>
          <a:prstGeom prst="wedgeRoundRectCallout">
            <a:avLst>
              <a:gd name="adj1" fmla="val 65318"/>
              <a:gd name="adj2" fmla="val 3346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This adds a </a:t>
            </a:r>
            <a:r>
              <a:rPr lang="en-US" sz="1800" dirty="0" smtClean="0">
                <a:solidFill>
                  <a:srgbClr val="6600CC"/>
                </a:solidFill>
              </a:rPr>
              <a:t>“breakpoint</a:t>
            </a:r>
            <a:r>
              <a:rPr lang="en-US" sz="1800" dirty="0" smtClean="0"/>
              <a:t>” into your code on this line.</a:t>
            </a:r>
            <a:endParaRPr lang="en-US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3327634" y="6043144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Then just hit the </a:t>
            </a:r>
            <a:r>
              <a:rPr lang="en-US" dirty="0" smtClean="0">
                <a:solidFill>
                  <a:srgbClr val="6600CC"/>
                </a:solidFill>
              </a:rPr>
              <a:t>F5 </a:t>
            </a:r>
            <a:r>
              <a:rPr lang="en-US" dirty="0" smtClean="0"/>
              <a:t>key (not Ctrl-F5) to run your program until it reaches that line!</a:t>
            </a: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5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ular Callout 27"/>
          <p:cNvSpPr/>
          <p:nvPr/>
        </p:nvSpPr>
        <p:spPr bwMode="auto">
          <a:xfrm>
            <a:off x="160400" y="410359"/>
            <a:ext cx="3788513" cy="2902922"/>
          </a:xfrm>
          <a:prstGeom prst="wedgeRoundRectCallout">
            <a:avLst>
              <a:gd name="adj1" fmla="val 64810"/>
              <a:gd name="adj2" fmla="val 5633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Your program will run until it his the breakpoint.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800" dirty="0" smtClean="0"/>
              <a:t>Then the debugger stops the program and lets you trace line-by-line… </a:t>
            </a:r>
            <a:br>
              <a:rPr lang="en-US" sz="18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800" dirty="0" smtClean="0"/>
              <a:t>Or if you like, hit </a:t>
            </a:r>
            <a:r>
              <a:rPr lang="en-US" sz="1800" dirty="0" smtClean="0">
                <a:solidFill>
                  <a:srgbClr val="6600CC"/>
                </a:solidFill>
              </a:rPr>
              <a:t>F5</a:t>
            </a:r>
            <a:r>
              <a:rPr lang="en-US" sz="1800" dirty="0" smtClean="0"/>
              <a:t> again and your program will run until it hits the breakpoint again.</a:t>
            </a:r>
            <a:endParaRPr lang="en-US" sz="1800" dirty="0"/>
          </a:p>
        </p:txBody>
      </p:sp>
      <p:pic>
        <p:nvPicPr>
          <p:cNvPr id="2273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27" y="116727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ular Callout 28"/>
          <p:cNvSpPr/>
          <p:nvPr/>
        </p:nvSpPr>
        <p:spPr bwMode="auto">
          <a:xfrm>
            <a:off x="4440895" y="410359"/>
            <a:ext cx="3788513" cy="1021556"/>
          </a:xfrm>
          <a:prstGeom prst="wedgeRoundRectCallout">
            <a:avLst>
              <a:gd name="adj1" fmla="val -47113"/>
              <a:gd name="adj2" fmla="val 191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Oh, and you can add as many breakpoints as you like… Not just one!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71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9061E-6 L -0.14948 -0.2026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-10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3" grpId="0"/>
      <p:bldP spid="21" grpId="0" animBg="1"/>
      <p:bldP spid="21" grpId="1" animBg="1"/>
      <p:bldP spid="23" grpId="0"/>
      <p:bldP spid="6" grpId="0" animBg="1"/>
      <p:bldP spid="6" grpId="1" animBg="1"/>
      <p:bldP spid="6" grpId="2" animBg="1"/>
      <p:bldP spid="19" grpId="0" animBg="1"/>
      <p:bldP spid="19" grpId="1" animBg="1"/>
      <p:bldP spid="26" grpId="0" animBg="1"/>
      <p:bldP spid="26" grpId="1" animBg="1"/>
      <p:bldP spid="27" grpId="0"/>
      <p:bldP spid="28" grpId="0" animBg="1"/>
      <p:bldP spid="28" grpId="1" animBg="1"/>
      <p:bldP spid="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6950" y="1296630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 how to use the debugger!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95347" y="1960555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It can drastically speed up the </a:t>
            </a:r>
            <a:br>
              <a:rPr lang="en-US" sz="2400" dirty="0" smtClean="0"/>
            </a:br>
            <a:r>
              <a:rPr lang="en-US" sz="2400" dirty="0" smtClean="0"/>
              <a:t>programming process!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49164" y="3279115"/>
            <a:ext cx="281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Which means less frustration</a:t>
            </a:r>
            <a:endParaRPr lang="en-US" sz="2400" dirty="0"/>
          </a:p>
        </p:txBody>
      </p:sp>
      <p:pic>
        <p:nvPicPr>
          <p:cNvPr id="229381" name="Picture 5" descr="C:\Users\Carey Nachenberg\AppData\Local\Microsoft\Windows\Temporary Internet Files\Content.IE5\JZPWFJ0V\MC90005648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33" y="4609929"/>
            <a:ext cx="1804111" cy="14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55228" y="3118826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and more </a:t>
            </a:r>
            <a:r>
              <a:rPr lang="en-US" sz="2400" dirty="0" smtClean="0"/>
              <a:t>time doing </a:t>
            </a:r>
            <a:r>
              <a:rPr lang="en-US" sz="2400" dirty="0"/>
              <a:t>the things you love!</a:t>
            </a:r>
          </a:p>
        </p:txBody>
      </p:sp>
      <p:pic>
        <p:nvPicPr>
          <p:cNvPr id="229383" name="Picture 7" descr="C:\Users\Carey Nachenberg\AppData\Local\Microsoft\Windows\Temporary Internet Files\Content.IE5\JZPWFJ0V\MC90028706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27" y="4339937"/>
            <a:ext cx="1676724" cy="19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50" y="1828800"/>
            <a:ext cx="4648200" cy="4724400"/>
          </a:xfrm>
        </p:spPr>
        <p:txBody>
          <a:bodyPr/>
          <a:lstStyle/>
          <a:p>
            <a:r>
              <a:rPr lang="en-US" sz="2000"/>
              <a:t>The class will split into left and right teams</a:t>
            </a:r>
          </a:p>
          <a:p>
            <a:r>
              <a:rPr lang="en-US" sz="2000"/>
              <a:t>One student from each team will come up to the board</a:t>
            </a:r>
          </a:p>
          <a:p>
            <a:r>
              <a:rPr lang="en-US" sz="2000"/>
              <a:t>Each student can either </a:t>
            </a:r>
          </a:p>
          <a:p>
            <a:pPr lvl="1"/>
            <a:r>
              <a:rPr lang="en-US" sz="1800"/>
              <a:t>write one new line of code to solve the problem OR</a:t>
            </a:r>
          </a:p>
          <a:p>
            <a:pPr lvl="1"/>
            <a:r>
              <a:rPr lang="en-US" sz="1800"/>
              <a:t>fix a single error in the code their teammates have already written</a:t>
            </a:r>
          </a:p>
          <a:p>
            <a:r>
              <a:rPr lang="en-US" sz="2000"/>
              <a:t>Then the next two people come up, etc.</a:t>
            </a:r>
          </a:p>
          <a:p>
            <a:r>
              <a:rPr lang="en-US" sz="2000"/>
              <a:t>The team that completes their program first wins!</a:t>
            </a:r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1954213" y="1265238"/>
            <a:ext cx="1169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RULES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4724400" y="2057400"/>
            <a:ext cx="2057400" cy="2057400"/>
            <a:chOff x="3264" y="1296"/>
            <a:chExt cx="1056" cy="1056"/>
          </a:xfrm>
        </p:grpSpPr>
        <p:pic>
          <p:nvPicPr>
            <p:cNvPr id="1792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8" name="Rectangle 8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0" name="Text Box 10"/>
          <p:cNvSpPr txBox="1">
            <a:spLocks noChangeArrowheads="1"/>
          </p:cNvSpPr>
          <p:nvPr/>
        </p:nvSpPr>
        <p:spPr bwMode="auto">
          <a:xfrm>
            <a:off x="4953000" y="1600200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#1</a:t>
            </a:r>
          </a:p>
        </p:txBody>
      </p:sp>
      <p:grpSp>
        <p:nvGrpSpPr>
          <p:cNvPr id="179211" name="Group 11"/>
          <p:cNvGrpSpPr>
            <a:grpSpLocks/>
          </p:cNvGrpSpPr>
          <p:nvPr/>
        </p:nvGrpSpPr>
        <p:grpSpPr bwMode="auto">
          <a:xfrm>
            <a:off x="7010400" y="2057400"/>
            <a:ext cx="2057400" cy="2057400"/>
            <a:chOff x="3264" y="1296"/>
            <a:chExt cx="1056" cy="1056"/>
          </a:xfrm>
        </p:grpSpPr>
        <p:pic>
          <p:nvPicPr>
            <p:cNvPr id="179212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5" name="Rectangle 15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6" name="Text Box 16"/>
          <p:cNvSpPr txBox="1">
            <a:spLocks noChangeArrowheads="1"/>
          </p:cNvSpPr>
          <p:nvPr/>
        </p:nvSpPr>
        <p:spPr bwMode="auto">
          <a:xfrm>
            <a:off x="7315200" y="1600200"/>
            <a:ext cx="1484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#2</a:t>
            </a:r>
          </a:p>
        </p:txBody>
      </p:sp>
      <p:sp>
        <p:nvSpPr>
          <p:cNvPr id="179217" name="Text Box 17"/>
          <p:cNvSpPr txBox="1">
            <a:spLocks noChangeArrowheads="1"/>
          </p:cNvSpPr>
          <p:nvPr/>
        </p:nvSpPr>
        <p:spPr bwMode="auto">
          <a:xfrm>
            <a:off x="4937125" y="2543175"/>
            <a:ext cx="1711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VOID FUNC()</a:t>
            </a:r>
          </a:p>
        </p:txBody>
      </p:sp>
      <p:sp>
        <p:nvSpPr>
          <p:cNvPr id="179218" name="Text Box 18"/>
          <p:cNvSpPr txBox="1">
            <a:spLocks noChangeArrowheads="1"/>
          </p:cNvSpPr>
          <p:nvPr/>
        </p:nvSpPr>
        <p:spPr bwMode="auto">
          <a:xfrm>
            <a:off x="7086600" y="2514600"/>
            <a:ext cx="1909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int func(int   v)</a:t>
            </a:r>
          </a:p>
        </p:txBody>
      </p:sp>
      <p:pic>
        <p:nvPicPr>
          <p:cNvPr id="179219" name="Picture 1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0" name="Picture 2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1" name="Picture 21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2" name="Picture 22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23" name="Group 23"/>
          <p:cNvGrpSpPr>
            <a:grpSpLocks/>
          </p:cNvGrpSpPr>
          <p:nvPr/>
        </p:nvGrpSpPr>
        <p:grpSpPr bwMode="auto">
          <a:xfrm>
            <a:off x="5000625" y="2498725"/>
            <a:ext cx="655638" cy="457200"/>
            <a:chOff x="1584" y="4686"/>
            <a:chExt cx="413" cy="288"/>
          </a:xfrm>
        </p:grpSpPr>
        <p:sp>
          <p:nvSpPr>
            <p:cNvPr id="179224" name="Rectangle 24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5" name="Text Box 25"/>
            <p:cNvSpPr txBox="1">
              <a:spLocks noChangeArrowheads="1"/>
            </p:cNvSpPr>
            <p:nvPr/>
          </p:nvSpPr>
          <p:spPr bwMode="auto">
            <a:xfrm>
              <a:off x="1612" y="4686"/>
              <a:ext cx="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int</a:t>
              </a:r>
            </a:p>
          </p:txBody>
        </p:sp>
      </p:grpSp>
      <p:grpSp>
        <p:nvGrpSpPr>
          <p:cNvPr id="179226" name="Group 26"/>
          <p:cNvGrpSpPr>
            <a:grpSpLocks/>
          </p:cNvGrpSpPr>
          <p:nvPr/>
        </p:nvGrpSpPr>
        <p:grpSpPr bwMode="auto">
          <a:xfrm>
            <a:off x="8077200" y="2530475"/>
            <a:ext cx="666750" cy="366713"/>
            <a:chOff x="4827" y="432"/>
            <a:chExt cx="420" cy="231"/>
          </a:xfrm>
        </p:grpSpPr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8" name="Text Box 28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int</a:t>
              </a:r>
              <a:r>
                <a:rPr lang="en-US" sz="1000" b="1">
                  <a:solidFill>
                    <a:srgbClr val="FFFF00"/>
                  </a:solidFill>
                </a:rPr>
                <a:t> </a:t>
              </a:r>
              <a:r>
                <a:rPr lang="en-US" sz="1800" b="1">
                  <a:solidFill>
                    <a:srgbClr val="FFFF00"/>
                  </a:solidFill>
                </a:rPr>
                <a:t>*</a:t>
              </a:r>
            </a:p>
          </p:txBody>
        </p:sp>
      </p:grpSp>
      <p:pic>
        <p:nvPicPr>
          <p:cNvPr id="179229" name="Picture 2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2578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30" name="Picture 3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8" y="52578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31" name="Group 31"/>
          <p:cNvGrpSpPr>
            <a:grpSpLocks/>
          </p:cNvGrpSpPr>
          <p:nvPr/>
        </p:nvGrpSpPr>
        <p:grpSpPr bwMode="auto">
          <a:xfrm>
            <a:off x="4857750" y="2498725"/>
            <a:ext cx="927100" cy="457200"/>
            <a:chOff x="1584" y="4686"/>
            <a:chExt cx="584" cy="288"/>
          </a:xfrm>
        </p:grpSpPr>
        <p:sp>
          <p:nvSpPr>
            <p:cNvPr id="179232" name="Rectangle 32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3" name="Text Box 33"/>
            <p:cNvSpPr txBox="1">
              <a:spLocks noChangeArrowheads="1"/>
            </p:cNvSpPr>
            <p:nvPr/>
          </p:nvSpPr>
          <p:spPr bwMode="auto">
            <a:xfrm>
              <a:off x="1612" y="4686"/>
              <a:ext cx="5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float</a:t>
              </a:r>
            </a:p>
          </p:txBody>
        </p:sp>
      </p:grpSp>
      <p:grpSp>
        <p:nvGrpSpPr>
          <p:cNvPr id="179234" name="Group 34"/>
          <p:cNvGrpSpPr>
            <a:grpSpLocks/>
          </p:cNvGrpSpPr>
          <p:nvPr/>
        </p:nvGrpSpPr>
        <p:grpSpPr bwMode="auto">
          <a:xfrm>
            <a:off x="7162800" y="2819400"/>
            <a:ext cx="1768475" cy="366713"/>
            <a:chOff x="4827" y="432"/>
            <a:chExt cx="420" cy="231"/>
          </a:xfrm>
        </p:grpSpPr>
        <p:sp>
          <p:nvSpPr>
            <p:cNvPr id="179235" name="Rectangle 35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6" name="Text Box 36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{ while(v &gt; 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80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0.01996 -0.2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9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1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-0.01336 -0.224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9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12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05173 -0.2266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79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134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434 -0.22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-113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7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085 -0.3599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9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-18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02517 -0.360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9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180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7" grpId="0"/>
      <p:bldP spid="1792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#1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03592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Write a class called </a:t>
            </a:r>
            <a:r>
              <a:rPr lang="en-US" sz="2400">
                <a:solidFill>
                  <a:schemeClr val="accent2"/>
                </a:solidFill>
              </a:rPr>
              <a:t>quadratic</a:t>
            </a:r>
            <a:r>
              <a:rPr lang="en-US" sz="2400"/>
              <a:t> which represents a </a:t>
            </a:r>
            <a:br>
              <a:rPr lang="en-US" sz="2400"/>
            </a:br>
            <a:r>
              <a:rPr lang="en-US" sz="2400"/>
              <a:t>second-order quadratic equation, e.g.: </a:t>
            </a:r>
            <a:r>
              <a:rPr lang="en-US" sz="2400">
                <a:solidFill>
                  <a:srgbClr val="6600CC"/>
                </a:solidFill>
              </a:rPr>
              <a:t>4x</a:t>
            </a:r>
            <a:r>
              <a:rPr lang="en-US" sz="2400" baseline="30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+3x+5</a:t>
            </a:r>
          </a:p>
          <a:p>
            <a:endParaRPr lang="en-US" sz="2400"/>
          </a:p>
          <a:p>
            <a:r>
              <a:rPr lang="en-US" sz="2400"/>
              <a:t>When you </a:t>
            </a:r>
            <a:r>
              <a:rPr lang="en-US" sz="2400">
                <a:solidFill>
                  <a:schemeClr val="accent2"/>
                </a:solidFill>
              </a:rPr>
              <a:t>construct</a:t>
            </a:r>
            <a:r>
              <a:rPr lang="en-US" sz="2400"/>
              <a:t> a quadratic class, you pass in the</a:t>
            </a:r>
            <a:br>
              <a:rPr lang="en-US" sz="2400"/>
            </a:br>
            <a:r>
              <a:rPr lang="en-US" sz="2400"/>
              <a:t>three coefficients (e.g., </a:t>
            </a:r>
            <a:r>
              <a:rPr lang="en-US" sz="2400">
                <a:solidFill>
                  <a:srgbClr val="6600CC"/>
                </a:solidFill>
              </a:rPr>
              <a:t>4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3</a:t>
            </a:r>
            <a:r>
              <a:rPr lang="en-US" sz="2400"/>
              <a:t>, and </a:t>
            </a:r>
            <a:r>
              <a:rPr lang="en-US" sz="2400">
                <a:solidFill>
                  <a:srgbClr val="6600CC"/>
                </a:solidFill>
              </a:rPr>
              <a:t>5</a:t>
            </a:r>
            <a:r>
              <a:rPr lang="en-US" sz="2400"/>
              <a:t>) for the equation.</a:t>
            </a:r>
          </a:p>
          <a:p>
            <a:endParaRPr lang="en-US" sz="2400"/>
          </a:p>
          <a:p>
            <a:r>
              <a:rPr lang="en-US" sz="2400"/>
              <a:t>The class also has an </a:t>
            </a:r>
            <a:r>
              <a:rPr lang="en-US" sz="2400">
                <a:solidFill>
                  <a:schemeClr val="accent2"/>
                </a:solidFill>
              </a:rPr>
              <a:t>evaluate</a:t>
            </a:r>
            <a:r>
              <a:rPr lang="en-US" sz="2400"/>
              <a:t> method which allows you </a:t>
            </a:r>
            <a:br>
              <a:rPr lang="en-US" sz="2400"/>
            </a:br>
            <a:r>
              <a:rPr lang="en-US" sz="2400"/>
              <a:t>pass in a value for x. The function will return the value </a:t>
            </a:r>
            <a:br>
              <a:rPr lang="en-US" sz="2400"/>
            </a:br>
            <a:r>
              <a:rPr lang="en-US" sz="2400"/>
              <a:t>of f(x).</a:t>
            </a:r>
          </a:p>
          <a:p>
            <a:endParaRPr lang="en-US" sz="2400"/>
          </a:p>
          <a:p>
            <a:r>
              <a:rPr lang="en-US" sz="2400"/>
              <a:t>The class has a </a:t>
            </a:r>
            <a:r>
              <a:rPr lang="en-US" sz="2400">
                <a:solidFill>
                  <a:schemeClr val="accent2"/>
                </a:solidFill>
              </a:rPr>
              <a:t>destructor</a:t>
            </a:r>
            <a:r>
              <a:rPr lang="en-US" sz="2400"/>
              <a:t> which prints out “</a:t>
            </a:r>
            <a:r>
              <a:rPr lang="en-US" sz="2400">
                <a:solidFill>
                  <a:srgbClr val="6600CC"/>
                </a:solidFill>
              </a:rPr>
              <a:t>goodbye</a:t>
            </a:r>
            <a:r>
              <a:rPr lang="en-US" sz="24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28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#2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253413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Write a class called </a:t>
            </a:r>
            <a:r>
              <a:rPr lang="en-US" sz="2400">
                <a:solidFill>
                  <a:schemeClr val="accent2"/>
                </a:solidFill>
              </a:rPr>
              <a:t>MathNerd</a:t>
            </a:r>
            <a:r>
              <a:rPr lang="en-US" sz="2400"/>
              <a:t> which represents a </a:t>
            </a:r>
            <a:br>
              <a:rPr lang="en-US" sz="2400"/>
            </a:br>
            <a:r>
              <a:rPr lang="en-US" sz="2400"/>
              <a:t>math nerd. Every MathNerd has his own special </a:t>
            </a:r>
            <a:br>
              <a:rPr lang="en-US" sz="2400"/>
            </a:br>
            <a:r>
              <a:rPr lang="en-US" sz="2400"/>
              <a:t>quadratic equation!</a:t>
            </a:r>
            <a:endParaRPr lang="en-US" sz="2400">
              <a:solidFill>
                <a:srgbClr val="6600CC"/>
              </a:solidFill>
            </a:endParaRPr>
          </a:p>
          <a:p>
            <a:endParaRPr lang="en-US" sz="2400"/>
          </a:p>
          <a:p>
            <a:r>
              <a:rPr lang="en-US" sz="2400"/>
              <a:t>When you </a:t>
            </a:r>
            <a:r>
              <a:rPr lang="en-US" sz="2400">
                <a:solidFill>
                  <a:schemeClr val="accent2"/>
                </a:solidFill>
              </a:rPr>
              <a:t>construct</a:t>
            </a:r>
            <a:r>
              <a:rPr lang="en-US" sz="2400"/>
              <a:t> a MathNerd, he always wants you</a:t>
            </a:r>
            <a:br>
              <a:rPr lang="en-US" sz="2400"/>
            </a:br>
            <a:r>
              <a:rPr lang="en-US" sz="2400"/>
              <a:t>to specify the first two coefficients (for the x</a:t>
            </a:r>
            <a:r>
              <a:rPr lang="en-US" sz="2400" baseline="30000"/>
              <a:t>2</a:t>
            </a:r>
            <a:r>
              <a:rPr lang="en-US" sz="2400"/>
              <a:t> and x)</a:t>
            </a:r>
            <a:br>
              <a:rPr lang="en-US" sz="2400"/>
            </a:br>
            <a:r>
              <a:rPr lang="en-US" sz="2400"/>
              <a:t>for his equation. The MathNerd always selects a value </a:t>
            </a:r>
            <a:br>
              <a:rPr lang="en-US" sz="2400"/>
            </a:br>
            <a:r>
              <a:rPr lang="en-US" sz="2400"/>
              <a:t>of PI for his final coefficient.</a:t>
            </a:r>
          </a:p>
          <a:p>
            <a:endParaRPr lang="en-US" sz="2400"/>
          </a:p>
          <a:p>
            <a:r>
              <a:rPr lang="en-US" sz="2400"/>
              <a:t>The MathNerd had a </a:t>
            </a:r>
            <a:r>
              <a:rPr lang="en-US" sz="2400">
                <a:solidFill>
                  <a:schemeClr val="accent2"/>
                </a:solidFill>
              </a:rPr>
              <a:t>getMyValue</a:t>
            </a:r>
            <a:r>
              <a:rPr lang="en-US" sz="2400"/>
              <a:t> function which accepts</a:t>
            </a:r>
            <a:br>
              <a:rPr lang="en-US" sz="2400"/>
            </a:br>
            <a:r>
              <a:rPr lang="en-US" sz="2400"/>
              <a:t>a value for x and should return f(x) for the nerd’s QE.</a:t>
            </a:r>
          </a:p>
        </p:txBody>
      </p:sp>
    </p:spTree>
    <p:extLst>
      <p:ext uri="{BB962C8B-B14F-4D97-AF65-F5344CB8AC3E}">
        <p14:creationId xmlns:p14="http://schemas.microsoft.com/office/powerpoint/2010/main" val="13950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Few Final Topics</a:t>
            </a: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604838" y="1341438"/>
            <a:ext cx="7561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Let’s talk about three final topics that you’ll need in</a:t>
            </a:r>
            <a:br>
              <a:rPr lang="en-US" sz="2400"/>
            </a:br>
            <a:r>
              <a:rPr lang="en-US" sz="2400"/>
              <a:t>order to solve your Project #1…</a:t>
            </a:r>
          </a:p>
        </p:txBody>
      </p:sp>
      <p:pic>
        <p:nvPicPr>
          <p:cNvPr id="203783" name="Picture 7" descr="MCj0423844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581400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792163" y="914400"/>
            <a:ext cx="760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A. Never </a:t>
            </a:r>
            <a:r>
              <a:rPr lang="en-US" sz="2400"/>
              <a:t>include a CPP file in another .CPP or .H file.</a:t>
            </a:r>
          </a:p>
        </p:txBody>
      </p:sp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1367" name="Group 7"/>
          <p:cNvGrpSpPr>
            <a:grpSpLocks/>
          </p:cNvGrpSpPr>
          <p:nvPr/>
        </p:nvGrpSpPr>
        <p:grpSpPr bwMode="auto">
          <a:xfrm>
            <a:off x="533400" y="1828800"/>
            <a:ext cx="3730625" cy="1603375"/>
            <a:chOff x="3803" y="554"/>
            <a:chExt cx="1823" cy="1010"/>
          </a:xfrm>
        </p:grpSpPr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“I’m cool!”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69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file1.cpp</a:t>
              </a:r>
            </a:p>
          </p:txBody>
        </p:sp>
      </p:grpSp>
      <p:grpSp>
        <p:nvGrpSpPr>
          <p:cNvPr id="271372" name="Group 12"/>
          <p:cNvGrpSpPr>
            <a:grpSpLocks/>
          </p:cNvGrpSpPr>
          <p:nvPr/>
        </p:nvGrpSpPr>
        <p:grpSpPr bwMode="auto">
          <a:xfrm>
            <a:off x="457200" y="3886200"/>
            <a:ext cx="3730625" cy="2427288"/>
            <a:chOff x="3803" y="554"/>
            <a:chExt cx="1823" cy="1529"/>
          </a:xfrm>
        </p:grpSpPr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#include “file1.cpp”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otherFunc</a:t>
              </a:r>
              <a:r>
                <a:rPr lang="en-US" sz="1800" b="1" dirty="0">
                  <a:latin typeface="Courier New" pitchFamily="49" charset="0"/>
                </a:rPr>
                <a:t>(void)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“So am I!”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file2.cpp</a:t>
              </a:r>
            </a:p>
          </p:txBody>
        </p:sp>
      </p:grp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5029200" y="19812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You’ll get linker errors.</a:t>
            </a:r>
          </a:p>
        </p:txBody>
      </p:sp>
      <p:sp>
        <p:nvSpPr>
          <p:cNvPr id="271376" name="Text Box 16"/>
          <p:cNvSpPr txBox="1">
            <a:spLocks noChangeArrowheads="1"/>
          </p:cNvSpPr>
          <p:nvPr/>
        </p:nvSpPr>
        <p:spPr bwMode="auto">
          <a:xfrm>
            <a:off x="5105400" y="33528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Only include .H files within a .CPP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1280" y="429865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solidFill>
                  <a:srgbClr val="FF0000"/>
                </a:solidFill>
              </a:rPr>
              <a:t>// bad!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152400" y="908050"/>
            <a:ext cx="88392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 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A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sz="2400" dirty="0">
                <a:cs typeface="Courier New" pitchFamily="49" charset="0"/>
              </a:rPr>
              <a:t> is a </a:t>
            </a:r>
            <a:r>
              <a:rPr lang="en-US" sz="2400" dirty="0">
                <a:solidFill>
                  <a:srgbClr val="006666"/>
                </a:solidFill>
                <a:cs typeface="Courier New" pitchFamily="49" charset="0"/>
              </a:rPr>
              <a:t>special function in your class</a:t>
            </a:r>
            <a:r>
              <a:rPr lang="en-US" sz="2400" dirty="0">
                <a:cs typeface="Courier New" pitchFamily="49" charset="0"/>
              </a:rPr>
              <a:t> that initializes a new variable (aka “instance”) </a:t>
            </a:r>
            <a:r>
              <a:rPr lang="en-US" sz="2400" dirty="0" smtClean="0">
                <a:cs typeface="Courier New" pitchFamily="49" charset="0"/>
              </a:rPr>
              <a:t/>
            </a:r>
            <a:br>
              <a:rPr lang="en-US" sz="2400" dirty="0" smtClean="0">
                <a:cs typeface="Courier New" pitchFamily="49" charset="0"/>
              </a:rPr>
            </a:br>
            <a:r>
              <a:rPr lang="en-US" sz="2400" dirty="0" smtClean="0">
                <a:cs typeface="Courier New" pitchFamily="49" charset="0"/>
              </a:rPr>
              <a:t>when it’s </a:t>
            </a:r>
            <a:r>
              <a:rPr lang="en-US" sz="2400" dirty="0">
                <a:cs typeface="Courier New" pitchFamily="49" charset="0"/>
              </a:rPr>
              <a:t>first created.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endParaRPr lang="en-US" sz="1600" dirty="0">
              <a:cs typeface="Courier New" pitchFamily="49" charset="0"/>
            </a:endParaRPr>
          </a:p>
          <a:p>
            <a:pPr algn="ctr" eaLnBrk="0" hangingPunct="0">
              <a:tabLst>
                <a:tab pos="228600" algn="l"/>
              </a:tabLst>
            </a:pPr>
            <a:endParaRPr lang="en-US" sz="1000" dirty="0">
              <a:cs typeface="Courier New" pitchFamily="49" charset="0"/>
            </a:endParaRPr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The constructor function </a:t>
            </a:r>
            <a:r>
              <a:rPr lang="en-US" sz="2400" dirty="0">
                <a:solidFill>
                  <a:srgbClr val="990000"/>
                </a:solidFill>
                <a:cs typeface="Courier New" pitchFamily="49" charset="0"/>
              </a:rPr>
              <a:t>MUST</a:t>
            </a:r>
            <a:r>
              <a:rPr lang="en-US" sz="2400" dirty="0">
                <a:cs typeface="Courier New" pitchFamily="49" charset="0"/>
              </a:rPr>
              <a:t> have the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SAME NAME AS THE CLASS</a:t>
            </a:r>
            <a:r>
              <a:rPr lang="en-US" sz="2400" dirty="0">
                <a:cs typeface="Courier New" pitchFamily="49" charset="0"/>
              </a:rPr>
              <a:t>!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1050" dirty="0">
                <a:cs typeface="Courier New" pitchFamily="49" charset="0"/>
              </a:rPr>
              <a:t> </a:t>
            </a:r>
          </a:p>
          <a:p>
            <a:pPr algn="ctr" eaLnBrk="0" hangingPunct="0">
              <a:tabLst>
                <a:tab pos="228600" algn="l"/>
              </a:tabLst>
            </a:pP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The constructor has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NO RETURN TYPE</a:t>
            </a:r>
            <a:r>
              <a:rPr lang="en-US" sz="2400" dirty="0">
                <a:cs typeface="Courier New" pitchFamily="49" charset="0"/>
              </a:rPr>
              <a:t>.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The constructor function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CANNOT RETURN ANY VALUES</a:t>
            </a:r>
            <a:r>
              <a:rPr lang="en-US" sz="2400" dirty="0">
                <a:cs typeface="Courier New" pitchFamily="49" charset="0"/>
              </a:rPr>
              <a:t>.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 </a:t>
            </a:r>
          </a:p>
          <a:p>
            <a:pPr algn="ctr" eaLnBrk="0" hangingPunct="0">
              <a:tabLst>
                <a:tab pos="228600" algn="l"/>
              </a:tabLst>
            </a:pP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Like all other class member functions, the constructor logic can be defined inside or outside the class declaration.</a:t>
            </a:r>
            <a:r>
              <a:rPr lang="en-US" sz="2400" dirty="0"/>
              <a:t> </a:t>
            </a:r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228600" y="-152400"/>
            <a:ext cx="8534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4488" y="914400"/>
            <a:ext cx="855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B. Never </a:t>
            </a:r>
            <a:r>
              <a:rPr lang="en-US" sz="2400"/>
              <a:t>put a “</a:t>
            </a:r>
            <a:r>
              <a:rPr lang="en-US" sz="2400">
                <a:solidFill>
                  <a:srgbClr val="6600CC"/>
                </a:solidFill>
              </a:rPr>
              <a:t>using namespace</a:t>
            </a:r>
            <a:r>
              <a:rPr lang="en-US" sz="2400"/>
              <a:t>” command in a header file.</a:t>
            </a: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3413" name="Group 5"/>
          <p:cNvGrpSpPr>
            <a:grpSpLocks/>
          </p:cNvGrpSpPr>
          <p:nvPr/>
        </p:nvGrpSpPr>
        <p:grpSpPr bwMode="auto">
          <a:xfrm>
            <a:off x="533400" y="1828800"/>
            <a:ext cx="3730625" cy="1328738"/>
            <a:chOff x="3803" y="554"/>
            <a:chExt cx="1823" cy="837"/>
          </a:xfrm>
        </p:grpSpPr>
        <p:sp>
          <p:nvSpPr>
            <p:cNvPr id="27341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5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&lt;iostream&gt;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73415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10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someHeader.h</a:t>
              </a:r>
            </a:p>
          </p:txBody>
        </p:sp>
      </p:grpSp>
      <p:grpSp>
        <p:nvGrpSpPr>
          <p:cNvPr id="273416" name="Group 8"/>
          <p:cNvGrpSpPr>
            <a:grpSpLocks/>
          </p:cNvGrpSpPr>
          <p:nvPr/>
        </p:nvGrpSpPr>
        <p:grpSpPr bwMode="auto">
          <a:xfrm>
            <a:off x="457200" y="3886200"/>
            <a:ext cx="3730625" cy="2741613"/>
            <a:chOff x="3803" y="554"/>
            <a:chExt cx="1823" cy="1571"/>
          </a:xfrm>
        </p:grpSpPr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1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“someHeader.h”</a:t>
              </a:r>
            </a:p>
            <a:p>
              <a:endParaRPr lang="en-US" sz="1800" b="1">
                <a:solidFill>
                  <a:srgbClr val="FF0000"/>
                </a:solidFill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main()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cout &lt;&lt; “Hello world!”;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9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hello.cpp</a:t>
              </a:r>
            </a:p>
          </p:txBody>
        </p:sp>
      </p:grpSp>
      <p:sp>
        <p:nvSpPr>
          <p:cNvPr id="273419" name="Text Box 11"/>
          <p:cNvSpPr txBox="1">
            <a:spLocks noChangeArrowheads="1"/>
          </p:cNvSpPr>
          <p:nvPr/>
        </p:nvSpPr>
        <p:spPr bwMode="auto">
          <a:xfrm>
            <a:off x="5029200" y="1600200"/>
            <a:ext cx="322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FF0000"/>
                </a:solidFill>
              </a:rPr>
              <a:t>this</a:t>
            </a:r>
            <a:r>
              <a:rPr lang="en-US" sz="2400"/>
              <a:t> is </a:t>
            </a:r>
            <a:r>
              <a:rPr lang="en-US" sz="2400">
                <a:solidFill>
                  <a:srgbClr val="FF0000"/>
                </a:solidFill>
              </a:rPr>
              <a:t>bad</a:t>
            </a:r>
            <a:r>
              <a:rPr lang="en-US" sz="2400"/>
              <a:t>…</a:t>
            </a:r>
          </a:p>
        </p:txBody>
      </p:sp>
      <p:sp>
        <p:nvSpPr>
          <p:cNvPr id="273420" name="Text Box 12"/>
          <p:cNvSpPr txBox="1">
            <a:spLocks noChangeArrowheads="1"/>
          </p:cNvSpPr>
          <p:nvPr/>
        </p:nvSpPr>
        <p:spPr bwMode="auto">
          <a:xfrm>
            <a:off x="4876800" y="228600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This is called “Namespace Pollution”</a:t>
            </a:r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590550" y="2743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using namespace std;</a:t>
            </a:r>
          </a:p>
        </p:txBody>
      </p:sp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4953000" y="3352800"/>
            <a:ext cx="373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Why? The .H file is </a:t>
            </a:r>
            <a:r>
              <a:rPr lang="en-US" sz="2400">
                <a:solidFill>
                  <a:srgbClr val="FF0000"/>
                </a:solidFill>
              </a:rPr>
              <a:t>forcing</a:t>
            </a:r>
            <a:r>
              <a:rPr lang="en-US" sz="2400"/>
              <a:t> CPP files that include it to use its namespace.</a:t>
            </a:r>
          </a:p>
        </p:txBody>
      </p:sp>
      <p:sp>
        <p:nvSpPr>
          <p:cNvPr id="273423" name="Text Box 15"/>
          <p:cNvSpPr txBox="1">
            <a:spLocks noChangeArrowheads="1"/>
          </p:cNvSpPr>
          <p:nvPr/>
        </p:nvSpPr>
        <p:spPr bwMode="auto">
          <a:xfrm>
            <a:off x="4953000" y="5029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that’s just selfish.</a:t>
            </a:r>
          </a:p>
        </p:txBody>
      </p:sp>
      <p:sp>
        <p:nvSpPr>
          <p:cNvPr id="273424" name="Text Box 16"/>
          <p:cNvSpPr txBox="1">
            <a:spLocks noChangeArrowheads="1"/>
          </p:cNvSpPr>
          <p:nvPr/>
        </p:nvSpPr>
        <p:spPr bwMode="auto">
          <a:xfrm>
            <a:off x="4419600" y="55911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Instead, just move the “using” commands into your C++ files.</a:t>
            </a:r>
          </a:p>
        </p:txBody>
      </p:sp>
      <p:sp>
        <p:nvSpPr>
          <p:cNvPr id="273425" name="Rectangle 17"/>
          <p:cNvSpPr>
            <a:spLocks noChangeArrowheads="1"/>
          </p:cNvSpPr>
          <p:nvPr/>
        </p:nvSpPr>
        <p:spPr bwMode="auto">
          <a:xfrm>
            <a:off x="496888" y="4768850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BUT I DON’T WANT THAT</a:t>
            </a:r>
            <a:br>
              <a:rPr lang="en-US" sz="1800" b="1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NAMESPACE! YOU BASTARD!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0087 0.282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12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9" grpId="0"/>
      <p:bldP spid="273420" grpId="0"/>
      <p:bldP spid="273421" grpId="0"/>
      <p:bldP spid="273421" grpId="1"/>
      <p:bldP spid="273421" grpId="2"/>
      <p:bldP spid="273422" grpId="0"/>
      <p:bldP spid="273423" grpId="0"/>
      <p:bldP spid="273424" grpId="0"/>
      <p:bldP spid="273425" grpId="0"/>
      <p:bldP spid="273425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00600" y="0"/>
            <a:ext cx="4038600" cy="1143000"/>
          </a:xfrm>
        </p:spPr>
        <p:txBody>
          <a:bodyPr/>
          <a:lstStyle/>
          <a:p>
            <a:r>
              <a:rPr lang="en-US" sz="3200"/>
              <a:t>Topic #1: Include Etiquette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4419600" y="12954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C. Never </a:t>
            </a:r>
            <a:r>
              <a:rPr lang="en-US" sz="2400"/>
              <a:t>assume that a header file will include some other header file for you.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533400" y="3163888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5461" name="Group 5"/>
          <p:cNvGrpSpPr>
            <a:grpSpLocks/>
          </p:cNvGrpSpPr>
          <p:nvPr/>
        </p:nvGrpSpPr>
        <p:grpSpPr bwMode="auto">
          <a:xfrm>
            <a:off x="457200" y="1452563"/>
            <a:ext cx="3730625" cy="2579687"/>
            <a:chOff x="3803" y="554"/>
            <a:chExt cx="1823" cy="1625"/>
          </a:xfrm>
        </p:grpSpPr>
        <p:sp>
          <p:nvSpPr>
            <p:cNvPr id="275462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7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63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75464" name="Group 8"/>
          <p:cNvGrpSpPr>
            <a:grpSpLocks/>
          </p:cNvGrpSpPr>
          <p:nvPr/>
        </p:nvGrpSpPr>
        <p:grpSpPr bwMode="auto">
          <a:xfrm>
            <a:off x="396875" y="3943350"/>
            <a:ext cx="7086600" cy="2770188"/>
            <a:chOff x="3803" y="554"/>
            <a:chExt cx="1823" cy="1587"/>
          </a:xfrm>
        </p:grpSpPr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“student.h”</a:t>
              </a:r>
            </a:p>
            <a:p>
              <a:endParaRPr lang="en-US" sz="1800" b="1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main()</a:t>
              </a:r>
            </a:p>
            <a:p>
              <a:r>
                <a:rPr lang="en-US" sz="14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Student larry;</a:t>
              </a:r>
            </a:p>
            <a:p>
              <a:r>
                <a:rPr lang="en-US" sz="1800" b="1">
                  <a:latin typeface="Courier New" pitchFamily="49" charset="0"/>
                </a:rPr>
                <a:t>  Alcohol vodka;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 cout &lt;&lt; larry &lt;&lt; “ is drinking “ &lt;&lt; vodka;</a:t>
              </a:r>
            </a:p>
            <a:p>
              <a:r>
                <a:rPr lang="en-US" sz="14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35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457200" y="-76200"/>
            <a:ext cx="3730625" cy="1603375"/>
            <a:chOff x="3803" y="554"/>
            <a:chExt cx="1823" cy="1010"/>
          </a:xfrm>
        </p:grpSpPr>
        <p:sp>
          <p:nvSpPr>
            <p:cNvPr id="275475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76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75477" name="AutoShape 21"/>
          <p:cNvSpPr>
            <a:spLocks noChangeArrowheads="1"/>
          </p:cNvSpPr>
          <p:nvPr/>
        </p:nvSpPr>
        <p:spPr bwMode="auto">
          <a:xfrm>
            <a:off x="3810000" y="3810000"/>
            <a:ext cx="4953000" cy="1828800"/>
          </a:xfrm>
          <a:prstGeom prst="wedgeRoundRectCallout">
            <a:avLst>
              <a:gd name="adj1" fmla="val -69681"/>
              <a:gd name="adj2" fmla="val 63194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defines an Alcohol variable but it doesn’t </a:t>
            </a:r>
            <a:r>
              <a:rPr lang="en-US">
                <a:solidFill>
                  <a:srgbClr val="6600CC"/>
                </a:solidFill>
              </a:rPr>
              <a:t>#include"alcohol.h"</a:t>
            </a:r>
            <a:r>
              <a:rPr lang="en-US"/>
              <a:t>. 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Why? It assumes that </a:t>
            </a:r>
            <a:r>
              <a:rPr lang="en-US">
                <a:solidFill>
                  <a:srgbClr val="6600CC"/>
                </a:solidFill>
              </a:rPr>
              <a:t>student.h </a:t>
            </a:r>
            <a:r>
              <a:rPr lang="en-US"/>
              <a:t>will just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for it.</a:t>
            </a:r>
          </a:p>
        </p:txBody>
      </p:sp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4419600" y="304800"/>
            <a:ext cx="4038600" cy="1447800"/>
          </a:xfrm>
          <a:prstGeom prst="wedgeRoundRectCallout">
            <a:avLst>
              <a:gd name="adj1" fmla="val -74134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And in fact, this works right now, because </a:t>
            </a:r>
            <a:r>
              <a:rPr lang="en-US">
                <a:solidFill>
                  <a:srgbClr val="6600CC"/>
                </a:solidFill>
              </a:rPr>
              <a:t>student.h</a:t>
            </a:r>
            <a:r>
              <a:rPr lang="en-US"/>
              <a:t> </a:t>
            </a:r>
            <a:r>
              <a:rPr lang="en-US" i="1"/>
              <a:t>does</a:t>
            </a:r>
            <a:r>
              <a:rPr lang="en-US"/>
              <a:t> include </a:t>
            </a:r>
            <a:r>
              <a:rPr lang="en-US">
                <a:solidFill>
                  <a:srgbClr val="6600CC"/>
                </a:solidFill>
              </a:rPr>
              <a:t>alcohol.h</a:t>
            </a:r>
            <a:r>
              <a:rPr lang="en-US"/>
              <a:t>.</a:t>
            </a:r>
          </a:p>
        </p:txBody>
      </p:sp>
      <p:sp>
        <p:nvSpPr>
          <p:cNvPr id="275479" name="AutoShape 23"/>
          <p:cNvSpPr>
            <a:spLocks noChangeArrowheads="1"/>
          </p:cNvSpPr>
          <p:nvPr/>
        </p:nvSpPr>
        <p:spPr bwMode="auto">
          <a:xfrm>
            <a:off x="4495800" y="1905000"/>
            <a:ext cx="4267200" cy="1447800"/>
          </a:xfrm>
          <a:prstGeom prst="wedgeRoundRectCallout">
            <a:avLst>
              <a:gd name="adj1" fmla="val -72843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But what happens if the author of</a:t>
            </a:r>
            <a:r>
              <a:rPr lang="en-US">
                <a:solidFill>
                  <a:srgbClr val="6600CC"/>
                </a:solidFill>
              </a:rPr>
              <a:t> student.h</a:t>
            </a:r>
            <a:r>
              <a:rPr lang="en-US"/>
              <a:t> decides to change it’s implementation?</a:t>
            </a:r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533400" y="1868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1" name="Rectangle 25"/>
          <p:cNvSpPr>
            <a:spLocks noChangeArrowheads="1"/>
          </p:cNvSpPr>
          <p:nvPr/>
        </p:nvSpPr>
        <p:spPr bwMode="auto">
          <a:xfrm>
            <a:off x="838200" y="343058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Alcohol bottles[5];</a:t>
            </a:r>
          </a:p>
        </p:txBody>
      </p:sp>
      <p:sp>
        <p:nvSpPr>
          <p:cNvPr id="275482" name="Rectangle 26"/>
          <p:cNvSpPr>
            <a:spLocks noChangeArrowheads="1"/>
          </p:cNvSpPr>
          <p:nvPr/>
        </p:nvSpPr>
        <p:spPr bwMode="auto">
          <a:xfrm>
            <a:off x="530225" y="18669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“redbull.h”</a:t>
            </a:r>
          </a:p>
        </p:txBody>
      </p:sp>
      <p:sp>
        <p:nvSpPr>
          <p:cNvPr id="275483" name="Rectangle 27"/>
          <p:cNvSpPr>
            <a:spLocks noChangeArrowheads="1"/>
          </p:cNvSpPr>
          <p:nvPr/>
        </p:nvSpPr>
        <p:spPr bwMode="auto">
          <a:xfrm>
            <a:off x="830263" y="3429000"/>
            <a:ext cx="277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RedBull bottles[5];</a:t>
            </a:r>
          </a:p>
        </p:txBody>
      </p:sp>
      <p:sp>
        <p:nvSpPr>
          <p:cNvPr id="275484" name="AutoShape 28"/>
          <p:cNvSpPr>
            <a:spLocks noChangeArrowheads="1"/>
          </p:cNvSpPr>
          <p:nvPr/>
        </p:nvSpPr>
        <p:spPr bwMode="auto">
          <a:xfrm>
            <a:off x="3962400" y="4114800"/>
            <a:ext cx="4953000" cy="2133600"/>
          </a:xfrm>
          <a:prstGeom prst="wedgeRoundRectCallout">
            <a:avLst>
              <a:gd name="adj1" fmla="val -72755"/>
              <a:gd name="adj2" fmla="val 3273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Utoh!  Now </a:t>
            </a:r>
            <a:r>
              <a:rPr lang="en-US">
                <a:solidFill>
                  <a:srgbClr val="6600CC"/>
                </a:solidFill>
              </a:rPr>
              <a:t>main.cpp </a:t>
            </a:r>
            <a:r>
              <a:rPr lang="en-US"/>
              <a:t>no longer compiles! </a:t>
            </a:r>
            <a:r>
              <a:rPr lang="en-US">
                <a:sym typeface="Wingdings" pitchFamily="2" charset="2"/>
              </a:rPr>
              <a:t></a:t>
            </a:r>
            <a:r>
              <a:rPr lang="en-US"/>
              <a:t> </a:t>
            </a:r>
            <a:br>
              <a:rPr lang="en-US"/>
            </a:br>
            <a:r>
              <a:rPr lang="en-US" sz="1000"/>
              <a:t/>
            </a:r>
            <a:br>
              <a:rPr lang="en-US" sz="1000"/>
            </a:br>
            <a:r>
              <a:rPr lang="en-US"/>
              <a:t>Why? Because it doesn’t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but it defines an Alcohol variable!</a:t>
            </a:r>
          </a:p>
        </p:txBody>
      </p:sp>
      <p:sp>
        <p:nvSpPr>
          <p:cNvPr id="275485" name="AutoShape 29"/>
          <p:cNvSpPr>
            <a:spLocks noChangeArrowheads="1"/>
          </p:cNvSpPr>
          <p:nvPr/>
        </p:nvSpPr>
        <p:spPr bwMode="auto">
          <a:xfrm>
            <a:off x="4572000" y="2362200"/>
            <a:ext cx="4343400" cy="3505200"/>
          </a:xfrm>
          <a:prstGeom prst="wedgeRoundRectCallout">
            <a:avLst>
              <a:gd name="adj1" fmla="val -90389"/>
              <a:gd name="adj2" fmla="val 45065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chemeClr val="accent2"/>
                </a:solidFill>
              </a:rPr>
              <a:t>What can you do? </a:t>
            </a:r>
            <a:br>
              <a:rPr lang="en-US">
                <a:solidFill>
                  <a:schemeClr val="accent2"/>
                </a:solidFill>
              </a:rPr>
            </a:br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/>
              <a:t>Always </a:t>
            </a:r>
            <a:r>
              <a:rPr lang="en-US">
                <a:solidFill>
                  <a:srgbClr val="FF0000"/>
                </a:solidFill>
              </a:rPr>
              <a:t>DIRECTLY include </a:t>
            </a:r>
            <a:r>
              <a:rPr lang="en-US"/>
              <a:t>the header files you need RIGHT where you need them.</a:t>
            </a:r>
          </a:p>
          <a:p>
            <a:pPr algn="ctr"/>
            <a:endParaRPr lang="en-US"/>
          </a:p>
          <a:p>
            <a:pPr algn="ctr"/>
            <a:r>
              <a:rPr lang="en-US"/>
              <a:t>In this case, </a:t>
            </a:r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has a </a:t>
            </a:r>
            <a:r>
              <a:rPr lang="en-US">
                <a:solidFill>
                  <a:srgbClr val="6600CC"/>
                </a:solidFill>
              </a:rPr>
              <a:t>Student</a:t>
            </a:r>
            <a:r>
              <a:rPr lang="en-US"/>
              <a:t> variable and an </a:t>
            </a:r>
            <a:r>
              <a:rPr lang="en-US">
                <a:solidFill>
                  <a:srgbClr val="6600CC"/>
                </a:solidFill>
              </a:rPr>
              <a:t>Alcohol</a:t>
            </a:r>
            <a:r>
              <a:rPr lang="en-US"/>
              <a:t> variable. So it should include both of their header files.</a:t>
            </a:r>
          </a:p>
        </p:txBody>
      </p:sp>
      <p:sp>
        <p:nvSpPr>
          <p:cNvPr id="275486" name="Rectangle 30"/>
          <p:cNvSpPr>
            <a:spLocks noChangeArrowheads="1"/>
          </p:cNvSpPr>
          <p:nvPr/>
        </p:nvSpPr>
        <p:spPr bwMode="auto">
          <a:xfrm>
            <a:off x="533400" y="4648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7" name="Rectangle 31"/>
          <p:cNvSpPr>
            <a:spLocks noChangeArrowheads="1"/>
          </p:cNvSpPr>
          <p:nvPr/>
        </p:nvSpPr>
        <p:spPr bwMode="auto">
          <a:xfrm>
            <a:off x="609600" y="4676775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5488" name="AutoShape 32"/>
          <p:cNvSpPr>
            <a:spLocks noChangeArrowheads="1"/>
          </p:cNvSpPr>
          <p:nvPr/>
        </p:nvSpPr>
        <p:spPr bwMode="auto">
          <a:xfrm>
            <a:off x="3810000" y="1905000"/>
            <a:ext cx="5105400" cy="1447800"/>
          </a:xfrm>
          <a:prstGeom prst="wedgeRoundRectCallout">
            <a:avLst>
              <a:gd name="adj1" fmla="val -75060"/>
              <a:gd name="adj2" fmla="val -1348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Now your </a:t>
            </a:r>
            <a:r>
              <a:rPr lang="en-US" sz="1800">
                <a:solidFill>
                  <a:srgbClr val="6600CC"/>
                </a:solidFill>
              </a:rPr>
              <a:t>main.cpp </a:t>
            </a:r>
            <a:r>
              <a:rPr lang="en-US" sz="1800"/>
              <a:t>file will compile correctly regardless of what’s contained in the other header files it uses!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75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7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7" grpId="0" uiExpand="1" build="p" animBg="1"/>
      <p:bldP spid="275477" grpId="1" build="allAtOnce" animBg="1"/>
      <p:bldP spid="275478" grpId="0" animBg="1"/>
      <p:bldP spid="275478" grpId="1" animBg="1"/>
      <p:bldP spid="275479" grpId="0" animBg="1"/>
      <p:bldP spid="275479" grpId="1" animBg="1"/>
      <p:bldP spid="275480" grpId="0"/>
      <p:bldP spid="275480" grpId="1"/>
      <p:bldP spid="275481" grpId="0"/>
      <p:bldP spid="275482" grpId="0"/>
      <p:bldP spid="275483" grpId="0"/>
      <p:bldP spid="275484" grpId="0" animBg="1"/>
      <p:bldP spid="275484" grpId="1" animBg="1"/>
      <p:bldP spid="275485" grpId="0" build="p" animBg="1"/>
      <p:bldP spid="275485" grpId="1" build="allAtOnce" animBg="1"/>
      <p:bldP spid="275486" grpId="0"/>
      <p:bldP spid="275487" grpId="0" animBg="1"/>
      <p:bldP spid="275487" grpId="1" animBg="1"/>
      <p:bldP spid="275488" grpId="0" animBg="1"/>
      <p:bldP spid="275488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/>
              <a:t>Topic #2: Preprocessor Directives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441325" y="808038"/>
            <a:ext cx="795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C++ has several special commands which you sometimes</a:t>
            </a:r>
            <a:br>
              <a:rPr lang="en-US" sz="2400"/>
            </a:br>
            <a:r>
              <a:rPr lang="en-US" sz="2400"/>
              <a:t>need in your programs.  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304800" y="2027238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1:  </a:t>
            </a:r>
            <a:r>
              <a:rPr lang="en-US" sz="2400">
                <a:solidFill>
                  <a:schemeClr val="accent2"/>
                </a:solidFill>
              </a:rPr>
              <a:t>#define</a:t>
            </a:r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463550" y="2614613"/>
            <a:ext cx="79200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command to define new constants: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4800600" y="3028950"/>
            <a:ext cx="3730625" cy="2427288"/>
            <a:chOff x="3803" y="554"/>
            <a:chExt cx="1823" cy="1529"/>
          </a:xfrm>
        </p:grpSpPr>
        <p:sp>
          <p:nvSpPr>
            <p:cNvPr id="20583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PI 3.14159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0583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7877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also use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to define a new constant </a:t>
            </a:r>
            <a:r>
              <a:rPr lang="en-US" sz="2200">
                <a:solidFill>
                  <a:srgbClr val="800000"/>
                </a:solidFill>
              </a:rPr>
              <a:t>without </a:t>
            </a:r>
            <a:br>
              <a:rPr lang="en-US" sz="2200">
                <a:solidFill>
                  <a:srgbClr val="800000"/>
                </a:solidFill>
              </a:rPr>
            </a:br>
            <a:r>
              <a:rPr lang="en-US" sz="2200">
                <a:solidFill>
                  <a:srgbClr val="800000"/>
                </a:solidFill>
              </a:rPr>
              <a:t>specifying a value</a:t>
            </a:r>
            <a:r>
              <a:rPr lang="en-US" sz="2200"/>
              <a:t>! Why you ask? We’ll see!</a:t>
            </a:r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4876800" y="38100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#define FOOBAR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9" grpId="0"/>
      <p:bldP spid="205830" grpId="0"/>
      <p:bldP spid="205835" grpId="0"/>
      <p:bldP spid="2058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304800" y="1173163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63550" y="1858963"/>
            <a:ext cx="7942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been defined already…</a:t>
            </a:r>
          </a:p>
        </p:txBody>
      </p:sp>
      <p:grpSp>
        <p:nvGrpSpPr>
          <p:cNvPr id="206854" name="Group 6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6855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6856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</a:t>
            </a:r>
            <a:r>
              <a:rPr lang="en-US" sz="2200"/>
              <a:t> defined.</a:t>
            </a:r>
          </a:p>
        </p:txBody>
      </p:sp>
      <p:sp>
        <p:nvSpPr>
          <p:cNvPr id="206858" name="AutoShape 10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compile the code until #endif.</a:t>
            </a: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860" name="AutoShape 12"/>
          <p:cNvSpPr>
            <a:spLocks noChangeArrowheads="1"/>
          </p:cNvSpPr>
          <p:nvPr/>
        </p:nvSpPr>
        <p:spPr bwMode="auto">
          <a:xfrm>
            <a:off x="5486400" y="1828800"/>
            <a:ext cx="2686050" cy="1447800"/>
          </a:xfrm>
          <a:prstGeom prst="wedgeRoundRectCallout">
            <a:avLst>
              <a:gd name="adj1" fmla="val -49116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ignore the code until #endif.</a:t>
            </a: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4892675" y="390525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/>
      <p:bldP spid="206853" grpId="0"/>
      <p:bldP spid="206857" grpId="0"/>
      <p:bldP spid="206858" grpId="0" animBg="1"/>
      <p:bldP spid="206858" grpId="1" animBg="1"/>
      <p:bldP spid="206859" grpId="0" animBg="1"/>
      <p:bldP spid="206860" grpId="0" animBg="1"/>
      <p:bldP spid="206860" grpId="1" animBg="1"/>
      <p:bldP spid="206861" grpId="0" build="allAtOnce" animBg="1"/>
      <p:bldP spid="206862" grpId="0" build="allAtOnce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04800" y="1173163"/>
            <a:ext cx="515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>
                <a:solidFill>
                  <a:schemeClr val="accent2"/>
                </a:solidFill>
              </a:rPr>
              <a:t>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463550" y="1858963"/>
            <a:ext cx="80883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NOT been defined already…</a:t>
            </a:r>
          </a:p>
        </p:txBody>
      </p:sp>
      <p:grpSp>
        <p:nvGrpSpPr>
          <p:cNvPr id="209925" name="Group 5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9926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</a:rPr>
                <a:t>n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9927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9929" name="AutoShape 9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ignore the code until #endif.</a:t>
            </a: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905375" y="3914775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5486400" y="1752600"/>
            <a:ext cx="2686050" cy="1447800"/>
          </a:xfrm>
          <a:prstGeom prst="wedgeRoundRectCallout">
            <a:avLst>
              <a:gd name="adj1" fmla="val -49116"/>
              <a:gd name="adj2" fmla="val 1054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compile the code until #endif.</a:t>
            </a:r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 NOT</a:t>
            </a:r>
            <a:r>
              <a:rPr lang="en-US" sz="2200"/>
              <a:t> defined.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/>
      <p:bldP spid="209924" grpId="0"/>
      <p:bldP spid="209929" grpId="0" animBg="1"/>
      <p:bldP spid="209929" grpId="1" animBg="1"/>
      <p:bldP spid="209930" grpId="0" animBg="1"/>
      <p:bldP spid="209932" grpId="0" build="allAtOnce" animBg="1"/>
      <p:bldP spid="209932" grpId="1" build="allAtOnce" animBg="1"/>
      <p:bldP spid="209933" grpId="0" build="allAtOnce" animBg="1"/>
      <p:bldP spid="209933" grpId="1" build="allAtOnce" animBg="1"/>
      <p:bldP spid="209934" grpId="0" animBg="1"/>
      <p:bldP spid="20993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using class composition, it helps to define each class in a separate pair of .cpp/.h files.</a:t>
            </a:r>
          </a:p>
        </p:txBody>
      </p:sp>
      <p:grpSp>
        <p:nvGrpSpPr>
          <p:cNvPr id="195591" name="Group 7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558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20638" y="2724150"/>
            <a:ext cx="3608387" cy="2152650"/>
            <a:chOff x="3803" y="554"/>
            <a:chExt cx="1823" cy="1356"/>
          </a:xfrm>
        </p:grpSpPr>
        <p:sp>
          <p:nvSpPr>
            <p:cNvPr id="19559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</a:t>
              </a:r>
              <a:r>
                <a:rPr lang="en-US" sz="1600" b="1">
                  <a:latin typeface="Courier New" pitchFamily="49" charset="0"/>
                </a:rPr>
                <a:t>Calculator</a:t>
              </a:r>
              <a:r>
                <a:rPr lang="en-US" sz="1800" b="1">
                  <a:latin typeface="Courier New" pitchFamily="49" charset="0"/>
                </a:rPr>
                <a:t>::compute()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5600" name="Group 16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5601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Calculator myCalc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602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5603" name="Group 19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5604" name="Text Box 2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“student.h”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Student::study()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cout &lt;&lt; myCalc.compute();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05" name="Text Box 21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5595" name="Group 11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main()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grace.study();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7" name="Text Box 13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06" name="Text Box 22"/>
          <p:cNvSpPr txBox="1">
            <a:spLocks noChangeArrowheads="1"/>
          </p:cNvSpPr>
          <p:nvPr/>
        </p:nvSpPr>
        <p:spPr bwMode="auto">
          <a:xfrm>
            <a:off x="152400" y="5943600"/>
            <a:ext cx="495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Then you can use them like this in your main program…</a:t>
            </a:r>
          </a:p>
        </p:txBody>
      </p:sp>
      <p:sp>
        <p:nvSpPr>
          <p:cNvPr id="195607" name="Text Box 23"/>
          <p:cNvSpPr txBox="1">
            <a:spLocks noChangeArrowheads="1"/>
          </p:cNvSpPr>
          <p:nvPr/>
        </p:nvSpPr>
        <p:spPr bwMode="auto">
          <a:xfrm>
            <a:off x="15240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Now – something interesting </a:t>
            </a:r>
            <a:r>
              <a:rPr lang="en-US" sz="2200">
                <a:solidFill>
                  <a:srgbClr val="FF3300"/>
                </a:solidFill>
              </a:rPr>
              <a:t>(and bad)</a:t>
            </a:r>
            <a:r>
              <a:rPr lang="en-US" sz="2200"/>
              <a:t> happens if I use both classes in my main program.  Let’s see!</a:t>
            </a:r>
          </a:p>
        </p:txBody>
      </p:sp>
      <p:grpSp>
        <p:nvGrpSpPr>
          <p:cNvPr id="195608" name="Group 24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5609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main()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Calculator hp;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grace.study();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hp.compute();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10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11" name="Text Box 27"/>
          <p:cNvSpPr txBox="1">
            <a:spLocks noChangeArrowheads="1"/>
          </p:cNvSpPr>
          <p:nvPr/>
        </p:nvSpPr>
        <p:spPr bwMode="auto">
          <a:xfrm>
            <a:off x="6553200" y="381000"/>
            <a:ext cx="2378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Can anyone see what the problem 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/>
      <p:bldP spid="195606" grpId="0"/>
      <p:bldP spid="195606" grpId="1"/>
      <p:bldP spid="195607" grpId="1"/>
      <p:bldP spid="1956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763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3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7639" name="Group 7"/>
          <p:cNvGrpSpPr>
            <a:grpSpLocks/>
          </p:cNvGrpSpPr>
          <p:nvPr/>
        </p:nvGrpSpPr>
        <p:grpSpPr bwMode="auto">
          <a:xfrm>
            <a:off x="20638" y="2724150"/>
            <a:ext cx="3103562" cy="2152650"/>
            <a:chOff x="3803" y="554"/>
            <a:chExt cx="1823" cy="1356"/>
          </a:xfrm>
        </p:grpSpPr>
        <p:sp>
          <p:nvSpPr>
            <p:cNvPr id="197640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Calc::compute()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1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7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7642" name="Group 10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7643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Calculator myCalc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7645" name="Group 13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7646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“student.h”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Student::study()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cout &lt;&lt; myCalc.compute();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7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7648" name="Group 16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7649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main()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grace.study();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50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-133350" y="600392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Your main program first includes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…</a:t>
            </a:r>
          </a:p>
        </p:txBody>
      </p:sp>
      <p:sp>
        <p:nvSpPr>
          <p:cNvPr id="197663" name="Text Box 31"/>
          <p:cNvSpPr txBox="1">
            <a:spLocks noChangeArrowheads="1"/>
          </p:cNvSpPr>
          <p:nvPr/>
        </p:nvSpPr>
        <p:spPr bwMode="auto">
          <a:xfrm>
            <a:off x="-238125" y="601027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 then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!</a:t>
            </a:r>
          </a:p>
        </p:txBody>
      </p:sp>
      <p:grpSp>
        <p:nvGrpSpPr>
          <p:cNvPr id="197665" name="Group 33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7666" name="Text Box 3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main()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Calculator hp;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grace.study();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hp.compute();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67" name="Text Box 35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197658" name="Group 26"/>
          <p:cNvGrpSpPr>
            <a:grpSpLocks/>
          </p:cNvGrpSpPr>
          <p:nvPr/>
        </p:nvGrpSpPr>
        <p:grpSpPr bwMode="auto">
          <a:xfrm>
            <a:off x="6210300" y="238125"/>
            <a:ext cx="3084513" cy="6546850"/>
            <a:chOff x="3803" y="554"/>
            <a:chExt cx="1823" cy="4124"/>
          </a:xfrm>
        </p:grpSpPr>
        <p:sp>
          <p:nvSpPr>
            <p:cNvPr id="197659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87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197660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68" name="Rectangle 36"/>
          <p:cNvSpPr>
            <a:spLocks noChangeArrowheads="1"/>
          </p:cNvSpPr>
          <p:nvPr/>
        </p:nvSpPr>
        <p:spPr bwMode="auto">
          <a:xfrm>
            <a:off x="6257925" y="619125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9" name="Rectangle 37"/>
          <p:cNvSpPr>
            <a:spLocks noChangeArrowheads="1"/>
          </p:cNvSpPr>
          <p:nvPr/>
        </p:nvSpPr>
        <p:spPr bwMode="auto">
          <a:xfrm>
            <a:off x="6257925" y="8715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70" name="Rectangle 38"/>
          <p:cNvSpPr>
            <a:spLocks noChangeArrowheads="1"/>
          </p:cNvSpPr>
          <p:nvPr/>
        </p:nvSpPr>
        <p:spPr bwMode="auto">
          <a:xfrm>
            <a:off x="6248400" y="1149350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int main()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Student grace;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Calculator hp;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grace.study();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hp.compute();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76200" y="3133725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76200" y="3654425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Student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study()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Calculator myCalc</a:t>
            </a:r>
            <a:r>
              <a:rPr lang="en-US" sz="1800" b="1">
                <a:latin typeface="Courier New" pitchFamily="49" charset="0"/>
              </a:rPr>
              <a:t>;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42875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-228600" y="6080125"/>
            <a:ext cx="632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…and finally, </a:t>
            </a:r>
            <a:r>
              <a:rPr lang="en-US">
                <a:solidFill>
                  <a:schemeClr val="accent2"/>
                </a:solidFill>
              </a:rPr>
              <a:t>main.cpp</a:t>
            </a:r>
            <a:r>
              <a:rPr lang="en-US"/>
              <a:t>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… again!</a:t>
            </a:r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152400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0" y="590550"/>
            <a:ext cx="6248400" cy="6143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-152400" y="838200"/>
            <a:ext cx="5715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So what’s the problem?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Well, since </a:t>
            </a:r>
            <a:r>
              <a:rPr lang="en-US" sz="2200">
                <a:solidFill>
                  <a:schemeClr val="accent2"/>
                </a:solidFill>
              </a:rPr>
              <a:t>main.cpp </a:t>
            </a:r>
            <a:r>
              <a:rPr lang="en-US" sz="2200"/>
              <a:t>and </a:t>
            </a:r>
            <a:r>
              <a:rPr lang="en-US" sz="2200">
                <a:solidFill>
                  <a:schemeClr val="accent2"/>
                </a:solidFill>
              </a:rPr>
              <a:t>student.h </a:t>
            </a:r>
            <a:r>
              <a:rPr lang="en-US" sz="2200"/>
              <a:t>both included </a:t>
            </a:r>
            <a:r>
              <a:rPr lang="en-US" sz="2200">
                <a:solidFill>
                  <a:schemeClr val="accent2"/>
                </a:solidFill>
              </a:rPr>
              <a:t>calc.h</a:t>
            </a:r>
            <a:r>
              <a:rPr lang="en-US" sz="2200"/>
              <a:t>, we ended up with two definitions of Calc! That’s bad!</a:t>
            </a:r>
          </a:p>
        </p:txBody>
      </p:sp>
      <p:sp>
        <p:nvSpPr>
          <p:cNvPr id="197676" name="Text Box 44"/>
          <p:cNvSpPr txBox="1">
            <a:spLocks noChangeArrowheads="1"/>
          </p:cNvSpPr>
          <p:nvPr/>
        </p:nvSpPr>
        <p:spPr bwMode="auto">
          <a:xfrm>
            <a:off x="152400" y="2895600"/>
            <a:ext cx="510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This can result in a compiler error!</a:t>
            </a:r>
          </a:p>
        </p:txBody>
      </p:sp>
      <p:sp>
        <p:nvSpPr>
          <p:cNvPr id="197677" name="Text Box 45"/>
          <p:cNvSpPr txBox="1">
            <a:spLocks noChangeArrowheads="1"/>
          </p:cNvSpPr>
          <p:nvPr/>
        </p:nvSpPr>
        <p:spPr bwMode="auto">
          <a:xfrm>
            <a:off x="665163" y="3657600"/>
            <a:ext cx="4287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So how do we fix it, you ask?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Here’s how…</a:t>
            </a:r>
          </a:p>
        </p:txBody>
      </p:sp>
      <p:sp>
        <p:nvSpPr>
          <p:cNvPr id="197683" name="Freeform 51"/>
          <p:cNvSpPr>
            <a:spLocks/>
          </p:cNvSpPr>
          <p:nvPr/>
        </p:nvSpPr>
        <p:spPr bwMode="auto">
          <a:xfrm>
            <a:off x="5181600" y="762000"/>
            <a:ext cx="1066800" cy="14224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86" name="Freeform 54"/>
          <p:cNvSpPr>
            <a:spLocks/>
          </p:cNvSpPr>
          <p:nvPr/>
        </p:nvSpPr>
        <p:spPr bwMode="auto">
          <a:xfrm flipV="1">
            <a:off x="5181600" y="2235200"/>
            <a:ext cx="1066800" cy="22606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0086 0.331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67292 -0.3638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833 L 0.67605 -0.398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203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-3.33333E-6 0.3611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417 0.3652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97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 -0.40116 L 0.675 -0.266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6698 -0.0666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-333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9766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97664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6111 L -3.33333E-6 0.4833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36528 L -0.0052 0.4694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48333 L -3.33333E-6 0.5319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197670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88 L 0.66667 0.3983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1946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197672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9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1" grpId="1"/>
      <p:bldP spid="197651" grpId="2"/>
      <p:bldP spid="197663" grpId="0"/>
      <p:bldP spid="197663" grpId="1"/>
      <p:bldP spid="197668" grpId="0"/>
      <p:bldP spid="197668" grpId="1"/>
      <p:bldP spid="197669" grpId="0"/>
      <p:bldP spid="197669" grpId="1"/>
      <p:bldP spid="197669" grpId="2"/>
      <p:bldP spid="197669" grpId="3"/>
      <p:bldP spid="197670" grpId="0"/>
      <p:bldP spid="197670" grpId="1"/>
      <p:bldP spid="197670" grpId="2"/>
      <p:bldP spid="197670" grpId="3"/>
      <p:bldP spid="197670" grpId="4"/>
      <p:bldP spid="197661" grpId="0"/>
      <p:bldP spid="197661" grpId="1"/>
      <p:bldP spid="197661" grpId="2"/>
      <p:bldP spid="197662" grpId="0"/>
      <p:bldP spid="197662" grpId="1"/>
      <p:bldP spid="197662" grpId="2"/>
      <p:bldP spid="197662" grpId="3"/>
      <p:bldP spid="197664" grpId="0"/>
      <p:bldP spid="197664" grpId="1"/>
      <p:bldP spid="197664" grpId="2"/>
      <p:bldP spid="197664" grpId="3"/>
      <p:bldP spid="197671" grpId="0"/>
      <p:bldP spid="197671" grpId="1"/>
      <p:bldP spid="197672" grpId="0"/>
      <p:bldP spid="197672" grpId="1"/>
      <p:bldP spid="197672" grpId="2"/>
      <p:bldP spid="197672" grpId="3"/>
      <p:bldP spid="197673" grpId="0" animBg="1"/>
      <p:bldP spid="197674" grpId="0"/>
      <p:bldP spid="197676" grpId="0"/>
      <p:bldP spid="197677" grpId="0"/>
      <p:bldP spid="197683" grpId="0" animBg="1"/>
      <p:bldP spid="19768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216067" name="Group 3"/>
          <p:cNvGrpSpPr>
            <a:grpSpLocks/>
          </p:cNvGrpSpPr>
          <p:nvPr/>
        </p:nvGrpSpPr>
        <p:grpSpPr bwMode="auto">
          <a:xfrm>
            <a:off x="76200" y="533400"/>
            <a:ext cx="3103563" cy="3800475"/>
            <a:chOff x="3803" y="554"/>
            <a:chExt cx="1823" cy="2394"/>
          </a:xfrm>
        </p:grpSpPr>
        <p:sp>
          <p:nvSpPr>
            <p:cNvPr id="216068" name="Text Box 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140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69" name="Text Box 5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3505200" y="2209800"/>
            <a:ext cx="3730625" cy="4349750"/>
            <a:chOff x="3803" y="554"/>
            <a:chExt cx="1823" cy="2740"/>
          </a:xfrm>
        </p:grpSpPr>
        <p:sp>
          <p:nvSpPr>
            <p:cNvPr id="21607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48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Calculator myCalc;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72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304800" y="5029200"/>
            <a:ext cx="2819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Add “</a:t>
            </a:r>
            <a:r>
              <a:rPr lang="en-US" sz="2400">
                <a:solidFill>
                  <a:srgbClr val="0000CC"/>
                </a:solidFill>
              </a:rPr>
              <a:t>include guards</a:t>
            </a:r>
            <a:r>
              <a:rPr lang="en-US" sz="2400"/>
              <a:t>” to each header file.</a:t>
            </a: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 include guard is a special check that prevents duplicate header inclusions.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76200" y="927100"/>
            <a:ext cx="19065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CALC_H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152400" y="3810000"/>
            <a:ext cx="2608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CALC_H</a:t>
            </a:r>
          </a:p>
        </p:txBody>
      </p:sp>
      <p:sp>
        <p:nvSpPr>
          <p:cNvPr id="216077" name="Rectangle 13"/>
          <p:cNvSpPr>
            <a:spLocks noChangeArrowheads="1"/>
          </p:cNvSpPr>
          <p:nvPr/>
        </p:nvSpPr>
        <p:spPr bwMode="auto">
          <a:xfrm>
            <a:off x="85725" y="1371600"/>
            <a:ext cx="19161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CALC_H</a:t>
            </a: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3581400" y="260985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STUDENT_H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3571875" y="2971800"/>
            <a:ext cx="32067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STUDENT_H</a:t>
            </a:r>
          </a:p>
        </p:txBody>
      </p:sp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3581400" y="6157913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STUDENT_H</a:t>
            </a:r>
          </a:p>
        </p:txBody>
      </p:sp>
      <p:sp>
        <p:nvSpPr>
          <p:cNvPr id="216081" name="Text Box 17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what would our fully-compiled program look like now?</a:t>
            </a:r>
          </a:p>
        </p:txBody>
      </p:sp>
      <p:grpSp>
        <p:nvGrpSpPr>
          <p:cNvPr id="216082" name="Group 18"/>
          <p:cNvGrpSpPr>
            <a:grpSpLocks/>
          </p:cNvGrpSpPr>
          <p:nvPr/>
        </p:nvGrpSpPr>
        <p:grpSpPr bwMode="auto">
          <a:xfrm>
            <a:off x="2362200" y="-190500"/>
            <a:ext cx="6665913" cy="7380288"/>
            <a:chOff x="3803" y="554"/>
            <a:chExt cx="1823" cy="4649"/>
          </a:xfrm>
        </p:grpSpPr>
        <p:sp>
          <p:nvSpPr>
            <p:cNvPr id="216083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4395"/>
            </a:xfrm>
            <a:prstGeom prst="rect">
              <a:avLst/>
            </a:prstGeom>
            <a:solidFill>
              <a:srgbClr val="EF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</a:rPr>
                <a:t>#if</a:t>
              </a:r>
              <a:r>
                <a:rPr lang="en-US" sz="1200">
                  <a:solidFill>
                    <a:srgbClr val="FF3300"/>
                  </a:solidFill>
                </a:rPr>
                <a:t>n</a:t>
              </a:r>
              <a:r>
                <a:rPr lang="en-US" sz="1200">
                  <a:solidFill>
                    <a:schemeClr val="accent2"/>
                  </a:solidFill>
                </a:rPr>
                <a:t>def STUDENT_H</a:t>
              </a:r>
            </a:p>
            <a:p>
              <a:r>
                <a:rPr lang="en-US" sz="1200">
                  <a:solidFill>
                    <a:schemeClr val="accent2"/>
                  </a:solidFill>
                </a:rPr>
                <a:t>#define STUDENT_H</a:t>
              </a:r>
            </a:p>
            <a:p>
              <a:endParaRPr lang="en-US" sz="1200">
                <a:solidFill>
                  <a:schemeClr val="accent2"/>
                </a:solidFill>
              </a:endParaRPr>
            </a:p>
            <a:p>
              <a:r>
                <a:rPr lang="en-US" sz="1200">
                  <a:solidFill>
                    <a:schemeClr val="accent2"/>
                  </a:solidFill>
                </a:rPr>
                <a:t>#if</a:t>
              </a:r>
              <a:r>
                <a:rPr lang="en-US" sz="1200">
                  <a:solidFill>
                    <a:srgbClr val="FF3300"/>
                  </a:solidFill>
                </a:rPr>
                <a:t>n</a:t>
              </a:r>
              <a:r>
                <a:rPr lang="en-US" sz="1200">
                  <a:solidFill>
                    <a:schemeClr val="accent2"/>
                  </a:solidFill>
                </a:rPr>
                <a:t>def CALC_H</a:t>
              </a:r>
            </a:p>
            <a:p>
              <a:r>
                <a:rPr lang="en-US" sz="120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>
                  <a:solidFill>
                    <a:schemeClr val="accent2"/>
                  </a:solidFill>
                </a:rPr>
                <a:t>#endif // for CALC_H</a:t>
              </a:r>
              <a:r>
                <a:rPr lang="en-US" sz="1200">
                  <a:solidFill>
                    <a:srgbClr val="6600CC"/>
                  </a:solidFill>
                </a:rPr>
                <a:t> </a:t>
              </a:r>
            </a:p>
            <a:p>
              <a:endParaRPr lang="en-US" sz="400">
                <a:solidFill>
                  <a:srgbClr val="6600CC"/>
                </a:solidFill>
              </a:endParaRPr>
            </a:p>
            <a:p>
              <a:r>
                <a:rPr lang="en-US" sz="1200" b="1">
                  <a:solidFill>
                    <a:schemeClr val="tx2"/>
                  </a:solidFill>
                </a:rPr>
                <a:t>class Student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  void study()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private: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  Calculator myCalc;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>
                  <a:solidFill>
                    <a:schemeClr val="accent2"/>
                  </a:solidFill>
                </a:rPr>
                <a:t>#endif // for STUDENT_H</a:t>
              </a:r>
            </a:p>
            <a:p>
              <a:endParaRPr lang="en-US" sz="1200">
                <a:solidFill>
                  <a:schemeClr val="accent2"/>
                </a:solidFill>
              </a:endParaRPr>
            </a:p>
            <a:p>
              <a:r>
                <a:rPr lang="en-US" sz="1200">
                  <a:solidFill>
                    <a:schemeClr val="accent2"/>
                  </a:solidFill>
                </a:rPr>
                <a:t>#if</a:t>
              </a:r>
              <a:r>
                <a:rPr lang="en-US" sz="1200">
                  <a:solidFill>
                    <a:srgbClr val="FF3300"/>
                  </a:solidFill>
                </a:rPr>
                <a:t>n</a:t>
              </a:r>
              <a:r>
                <a:rPr lang="en-US" sz="1200">
                  <a:solidFill>
                    <a:schemeClr val="accent2"/>
                  </a:solidFill>
                </a:rPr>
                <a:t>def CALC_H</a:t>
              </a:r>
            </a:p>
            <a:p>
              <a:r>
                <a:rPr lang="en-US" sz="120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>
                  <a:solidFill>
                    <a:schemeClr val="accent2"/>
                  </a:solidFill>
                </a:rPr>
                <a:t>#endif // for CALC_H</a:t>
              </a:r>
            </a:p>
            <a:p>
              <a:endParaRPr lang="en-US" sz="400">
                <a:solidFill>
                  <a:schemeClr val="accent2"/>
                </a:solidFill>
              </a:endParaRPr>
            </a:p>
            <a:p>
              <a:r>
                <a:rPr lang="en-US" sz="1200" b="1">
                  <a:solidFill>
                    <a:schemeClr val="tx2"/>
                  </a:solidFill>
                </a:rPr>
                <a:t>int main()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  Student grace;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  Calculator hp;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  ...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  grace.study();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  hp.compute();</a:t>
              </a:r>
            </a:p>
            <a:p>
              <a:r>
                <a:rPr lang="en-US" sz="1200" b="1">
                  <a:solidFill>
                    <a:schemeClr val="tx2"/>
                  </a:solidFill>
                </a:rPr>
                <a:t>}</a:t>
              </a:r>
            </a:p>
            <a:p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216084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378" cy="288"/>
            </a:xfrm>
            <a:prstGeom prst="rect">
              <a:avLst/>
            </a:prstGeom>
            <a:solidFill>
              <a:schemeClr val="bg1">
                <a:alpha val="64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216085" name="Rectangle 21"/>
          <p:cNvSpPr>
            <a:spLocks noChangeArrowheads="1"/>
          </p:cNvSpPr>
          <p:nvPr/>
        </p:nvSpPr>
        <p:spPr bwMode="auto">
          <a:xfrm>
            <a:off x="0" y="609600"/>
            <a:ext cx="2495550" cy="617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0" y="685800"/>
            <a:ext cx="248126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Now, when the compiler compiles this code, it will ignore the redefined definitions!</a:t>
            </a:r>
          </a:p>
          <a:p>
            <a:endParaRPr lang="en-US" sz="1800"/>
          </a:p>
          <a:p>
            <a:r>
              <a:rPr lang="en-US" sz="1800"/>
              <a:t>Compiler:</a:t>
            </a:r>
          </a:p>
        </p:txBody>
      </p:sp>
      <p:sp>
        <p:nvSpPr>
          <p:cNvPr id="216089" name="Text Box 25"/>
          <p:cNvSpPr txBox="1">
            <a:spLocks noChangeArrowheads="1"/>
          </p:cNvSpPr>
          <p:nvPr/>
        </p:nvSpPr>
        <p:spPr bwMode="auto">
          <a:xfrm>
            <a:off x="228600" y="2667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STUDENT_H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2" name="Text Box 28"/>
          <p:cNvSpPr txBox="1">
            <a:spLocks noChangeArrowheads="1"/>
          </p:cNvSpPr>
          <p:nvPr/>
        </p:nvSpPr>
        <p:spPr bwMode="auto">
          <a:xfrm>
            <a:off x="228600" y="3429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CALC_H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8" name="Text Box 34"/>
          <p:cNvSpPr txBox="1">
            <a:spLocks noChangeArrowheads="1"/>
          </p:cNvSpPr>
          <p:nvPr/>
        </p:nvSpPr>
        <p:spPr bwMode="auto">
          <a:xfrm>
            <a:off x="5257800" y="457200"/>
            <a:ext cx="33623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Once the compilation is done, the compiler </a:t>
            </a:r>
            <a:r>
              <a:rPr lang="en-US" sz="2400">
                <a:solidFill>
                  <a:srgbClr val="6600CC"/>
                </a:solidFill>
              </a:rPr>
              <a:t>discards</a:t>
            </a:r>
            <a:r>
              <a:rPr lang="en-US" sz="2400"/>
              <a:t> all of the </a:t>
            </a:r>
            <a:br>
              <a:rPr lang="en-US" sz="2400"/>
            </a:br>
            <a:r>
              <a:rPr lang="en-US" sz="2400"/>
              <a:t># commands...</a:t>
            </a:r>
          </a:p>
        </p:txBody>
      </p:sp>
      <p:sp>
        <p:nvSpPr>
          <p:cNvPr id="216099" name="Text Box 35"/>
          <p:cNvSpPr txBox="1">
            <a:spLocks noChangeArrowheads="1"/>
          </p:cNvSpPr>
          <p:nvPr/>
        </p:nvSpPr>
        <p:spPr bwMode="auto">
          <a:xfrm>
            <a:off x="4800600" y="4405313"/>
            <a:ext cx="41148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Make sure you do this any time you define header files from now on…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It makes your code </a:t>
            </a:r>
            <a:r>
              <a:rPr lang="en-US" sz="2200">
                <a:solidFill>
                  <a:srgbClr val="6600CC"/>
                </a:solidFill>
              </a:rPr>
              <a:t>safer</a:t>
            </a:r>
            <a:r>
              <a:rPr lang="en-US" sz="2200"/>
              <a:t>!</a:t>
            </a:r>
          </a:p>
        </p:txBody>
      </p:sp>
      <p:sp>
        <p:nvSpPr>
          <p:cNvPr id="216100" name="AutoShape 36"/>
          <p:cNvSpPr>
            <a:spLocks noChangeArrowheads="1"/>
          </p:cNvSpPr>
          <p:nvPr/>
        </p:nvSpPr>
        <p:spPr bwMode="auto">
          <a:xfrm>
            <a:off x="5105400" y="7620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STUDENT_H, I’ll keep compiling.</a:t>
            </a:r>
          </a:p>
        </p:txBody>
      </p:sp>
      <p:sp>
        <p:nvSpPr>
          <p:cNvPr id="216101" name="Rectangle 37"/>
          <p:cNvSpPr>
            <a:spLocks noChangeArrowheads="1"/>
          </p:cNvSpPr>
          <p:nvPr/>
        </p:nvSpPr>
        <p:spPr bwMode="auto">
          <a:xfrm>
            <a:off x="2590800" y="22860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2" name="Rectangle 38"/>
          <p:cNvSpPr>
            <a:spLocks noChangeArrowheads="1"/>
          </p:cNvSpPr>
          <p:nvPr/>
        </p:nvSpPr>
        <p:spPr bwMode="auto">
          <a:xfrm>
            <a:off x="2581275" y="42862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3" name="AutoShape 39"/>
          <p:cNvSpPr>
            <a:spLocks noChangeArrowheads="1"/>
          </p:cNvSpPr>
          <p:nvPr/>
        </p:nvSpPr>
        <p:spPr bwMode="auto">
          <a:xfrm>
            <a:off x="5105400" y="9525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STUDENT_H.  I’ll remember that!</a:t>
            </a:r>
          </a:p>
        </p:txBody>
      </p:sp>
      <p:sp>
        <p:nvSpPr>
          <p:cNvPr id="216106" name="AutoShape 42"/>
          <p:cNvSpPr>
            <a:spLocks noChangeArrowheads="1"/>
          </p:cNvSpPr>
          <p:nvPr/>
        </p:nvSpPr>
        <p:spPr bwMode="auto">
          <a:xfrm>
            <a:off x="5086350" y="132397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CALC_H, I’ll keep compiling.</a:t>
            </a:r>
          </a:p>
        </p:txBody>
      </p:sp>
      <p:sp>
        <p:nvSpPr>
          <p:cNvPr id="216107" name="Rectangle 43"/>
          <p:cNvSpPr>
            <a:spLocks noChangeArrowheads="1"/>
          </p:cNvSpPr>
          <p:nvPr/>
        </p:nvSpPr>
        <p:spPr bwMode="auto">
          <a:xfrm>
            <a:off x="2571750" y="79057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8" name="Rectangle 44"/>
          <p:cNvSpPr>
            <a:spLocks noChangeArrowheads="1"/>
          </p:cNvSpPr>
          <p:nvPr/>
        </p:nvSpPr>
        <p:spPr bwMode="auto">
          <a:xfrm>
            <a:off x="2571750" y="9715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9" name="AutoShape 45"/>
          <p:cNvSpPr>
            <a:spLocks noChangeArrowheads="1"/>
          </p:cNvSpPr>
          <p:nvPr/>
        </p:nvSpPr>
        <p:spPr bwMode="auto">
          <a:xfrm>
            <a:off x="5095875" y="149542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CALC_H.  I’ll remember that!</a:t>
            </a:r>
          </a:p>
        </p:txBody>
      </p:sp>
      <p:sp>
        <p:nvSpPr>
          <p:cNvPr id="216110" name="Rectangle 46"/>
          <p:cNvSpPr>
            <a:spLocks noChangeArrowheads="1"/>
          </p:cNvSpPr>
          <p:nvPr/>
        </p:nvSpPr>
        <p:spPr bwMode="auto">
          <a:xfrm>
            <a:off x="2562225" y="20764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11" name="AutoShape 47"/>
          <p:cNvSpPr>
            <a:spLocks noChangeArrowheads="1"/>
          </p:cNvSpPr>
          <p:nvPr/>
        </p:nvSpPr>
        <p:spPr bwMode="auto">
          <a:xfrm>
            <a:off x="5162550" y="25908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12" name="Rectangle 48"/>
          <p:cNvSpPr>
            <a:spLocks noChangeArrowheads="1"/>
          </p:cNvSpPr>
          <p:nvPr/>
        </p:nvSpPr>
        <p:spPr bwMode="auto">
          <a:xfrm>
            <a:off x="2571750" y="36004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3" name="AutoShape 49"/>
          <p:cNvSpPr>
            <a:spLocks noChangeArrowheads="1"/>
          </p:cNvSpPr>
          <p:nvPr/>
        </p:nvSpPr>
        <p:spPr bwMode="auto">
          <a:xfrm>
            <a:off x="5153025" y="41148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</a:t>
            </a:r>
            <a:r>
              <a:rPr lang="en-US" sz="1700"/>
              <a:t>#ifndef STUDENT_H</a:t>
            </a:r>
            <a:r>
              <a:rPr lang="en-US" sz="1800"/>
              <a:t> block of code…</a:t>
            </a:r>
          </a:p>
        </p:txBody>
      </p:sp>
      <p:sp>
        <p:nvSpPr>
          <p:cNvPr id="216114" name="Rectangle 50"/>
          <p:cNvSpPr>
            <a:spLocks noChangeArrowheads="1"/>
          </p:cNvSpPr>
          <p:nvPr/>
        </p:nvSpPr>
        <p:spPr bwMode="auto">
          <a:xfrm>
            <a:off x="2571750" y="39433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5" name="AutoShape 51"/>
          <p:cNvSpPr>
            <a:spLocks noChangeArrowheads="1"/>
          </p:cNvSpPr>
          <p:nvPr/>
        </p:nvSpPr>
        <p:spPr bwMode="auto">
          <a:xfrm>
            <a:off x="5153025" y="44577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CALC_H constant was already defined. I’ll ignore the code until the #endif!</a:t>
            </a:r>
          </a:p>
        </p:txBody>
      </p:sp>
      <p:sp>
        <p:nvSpPr>
          <p:cNvPr id="216116" name="Rectangle 52"/>
          <p:cNvSpPr>
            <a:spLocks noChangeArrowheads="1"/>
          </p:cNvSpPr>
          <p:nvPr/>
        </p:nvSpPr>
        <p:spPr bwMode="auto">
          <a:xfrm>
            <a:off x="2514600" y="4171950"/>
            <a:ext cx="2305050" cy="1085850"/>
          </a:xfrm>
          <a:prstGeom prst="rect">
            <a:avLst/>
          </a:prstGeom>
          <a:solidFill>
            <a:srgbClr val="E7F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6117" name="AutoShape 53"/>
          <p:cNvCxnSpPr>
            <a:cxnSpLocks noChangeShapeType="1"/>
            <a:stCxn id="216111" idx="4"/>
            <a:endCxn id="216106" idx="4"/>
          </p:cNvCxnSpPr>
          <p:nvPr/>
        </p:nvCxnSpPr>
        <p:spPr bwMode="auto">
          <a:xfrm rot="10800000">
            <a:off x="4310063" y="914400"/>
            <a:ext cx="76200" cy="1266825"/>
          </a:xfrm>
          <a:prstGeom prst="bentConnector3">
            <a:avLst>
              <a:gd name="adj1" fmla="val -618750"/>
            </a:avLst>
          </a:prstGeom>
          <a:noFill/>
          <a:ln w="38100">
            <a:solidFill>
              <a:srgbClr val="FF00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119" name="AutoShape 55"/>
          <p:cNvCxnSpPr>
            <a:cxnSpLocks noChangeShapeType="1"/>
            <a:stCxn id="216112" idx="3"/>
            <a:endCxn id="216103" idx="4"/>
          </p:cNvCxnSpPr>
          <p:nvPr/>
        </p:nvCxnSpPr>
        <p:spPr bwMode="auto">
          <a:xfrm flipH="1" flipV="1">
            <a:off x="4329113" y="542925"/>
            <a:ext cx="290512" cy="3162300"/>
          </a:xfrm>
          <a:prstGeom prst="bentConnector3">
            <a:avLst>
              <a:gd name="adj1" fmla="val -80329"/>
            </a:avLst>
          </a:prstGeom>
          <a:noFill/>
          <a:ln w="38100">
            <a:solidFill>
              <a:srgbClr val="FF33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120" name="Rectangle 56"/>
          <p:cNvSpPr>
            <a:spLocks noChangeArrowheads="1"/>
          </p:cNvSpPr>
          <p:nvPr/>
        </p:nvSpPr>
        <p:spPr bwMode="auto">
          <a:xfrm>
            <a:off x="2533650" y="5248275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21" name="AutoShape 57"/>
          <p:cNvSpPr>
            <a:spLocks noChangeArrowheads="1"/>
          </p:cNvSpPr>
          <p:nvPr/>
        </p:nvSpPr>
        <p:spPr bwMode="auto">
          <a:xfrm>
            <a:off x="5029200" y="3819525"/>
            <a:ext cx="3800475" cy="1943100"/>
          </a:xfrm>
          <a:prstGeom prst="cloudCallout">
            <a:avLst>
              <a:gd name="adj1" fmla="val -59398"/>
              <a:gd name="adj2" fmla="val 2892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22" name="Rectangle 58"/>
          <p:cNvSpPr>
            <a:spLocks noChangeArrowheads="1"/>
          </p:cNvSpPr>
          <p:nvPr/>
        </p:nvSpPr>
        <p:spPr bwMode="auto">
          <a:xfrm>
            <a:off x="2495550" y="1131888"/>
            <a:ext cx="4572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3300"/>
                </a:solidFill>
              </a:rPr>
              <a:t>class Calculator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compute();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class Student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study()</a:t>
            </a:r>
          </a:p>
          <a:p>
            <a:r>
              <a:rPr lang="en-US" sz="1200" b="1">
                <a:solidFill>
                  <a:srgbClr val="FF3300"/>
                </a:solidFill>
              </a:rPr>
              <a:t>private:</a:t>
            </a:r>
          </a:p>
          <a:p>
            <a:r>
              <a:rPr lang="en-US" sz="1200" b="1">
                <a:solidFill>
                  <a:srgbClr val="FF3300"/>
                </a:solidFill>
              </a:rPr>
              <a:t>  Calculator myCalc;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1200">
              <a:solidFill>
                <a:srgbClr val="FF3300"/>
              </a:solidFill>
            </a:endParaRP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US" sz="1200">
              <a:solidFill>
                <a:srgbClr val="FF3300"/>
              </a:solidFill>
            </a:endParaRPr>
          </a:p>
        </p:txBody>
      </p:sp>
      <p:sp>
        <p:nvSpPr>
          <p:cNvPr id="216123" name="Rectangle 59"/>
          <p:cNvSpPr>
            <a:spLocks noChangeArrowheads="1"/>
          </p:cNvSpPr>
          <p:nvPr/>
        </p:nvSpPr>
        <p:spPr bwMode="auto">
          <a:xfrm>
            <a:off x="4876800" y="2362200"/>
            <a:ext cx="4097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you can see that only one copy of each definition is now included!</a:t>
            </a:r>
          </a:p>
        </p:txBody>
      </p:sp>
      <p:grpSp>
        <p:nvGrpSpPr>
          <p:cNvPr id="216128" name="Group 64"/>
          <p:cNvGrpSpPr>
            <a:grpSpLocks/>
          </p:cNvGrpSpPr>
          <p:nvPr/>
        </p:nvGrpSpPr>
        <p:grpSpPr bwMode="auto">
          <a:xfrm>
            <a:off x="2533650" y="238125"/>
            <a:ext cx="2152650" cy="5219700"/>
            <a:chOff x="1596" y="150"/>
            <a:chExt cx="1356" cy="3288"/>
          </a:xfrm>
        </p:grpSpPr>
        <p:sp>
          <p:nvSpPr>
            <p:cNvPr id="216124" name="Rectangle 60"/>
            <p:cNvSpPr>
              <a:spLocks noChangeArrowheads="1"/>
            </p:cNvSpPr>
            <p:nvPr/>
          </p:nvSpPr>
          <p:spPr bwMode="auto">
            <a:xfrm>
              <a:off x="1608" y="150"/>
              <a:ext cx="1338" cy="594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5" name="Rectangle 61"/>
            <p:cNvSpPr>
              <a:spLocks noChangeArrowheads="1"/>
            </p:cNvSpPr>
            <p:nvPr/>
          </p:nvSpPr>
          <p:spPr bwMode="auto">
            <a:xfrm>
              <a:off x="1602" y="1308"/>
              <a:ext cx="1338" cy="138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6" name="Rectangle 62"/>
            <p:cNvSpPr>
              <a:spLocks noChangeArrowheads="1"/>
            </p:cNvSpPr>
            <p:nvPr/>
          </p:nvSpPr>
          <p:spPr bwMode="auto">
            <a:xfrm>
              <a:off x="1614" y="2256"/>
              <a:ext cx="1338" cy="390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7" name="Rectangle 63"/>
            <p:cNvSpPr>
              <a:spLocks noChangeArrowheads="1"/>
            </p:cNvSpPr>
            <p:nvPr/>
          </p:nvSpPr>
          <p:spPr bwMode="auto">
            <a:xfrm>
              <a:off x="1596" y="3312"/>
              <a:ext cx="1338" cy="126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1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21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160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21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1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21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216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216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3" grpId="0"/>
      <p:bldP spid="216073" grpId="1"/>
      <p:bldP spid="216074" grpId="0"/>
      <p:bldP spid="216074" grpId="1"/>
      <p:bldP spid="216075" grpId="0"/>
      <p:bldP spid="216075" grpId="1"/>
      <p:bldP spid="216076" grpId="0"/>
      <p:bldP spid="216076" grpId="1"/>
      <p:bldP spid="216077" grpId="0"/>
      <p:bldP spid="216077" grpId="1"/>
      <p:bldP spid="216078" grpId="0"/>
      <p:bldP spid="216079" grpId="0"/>
      <p:bldP spid="216080" grpId="0"/>
      <p:bldP spid="216081" grpId="0"/>
      <p:bldP spid="216081" grpId="1"/>
      <p:bldP spid="216085" grpId="0" animBg="1"/>
      <p:bldP spid="216086" grpId="0"/>
      <p:bldP spid="216089" grpId="0"/>
      <p:bldP spid="216092" grpId="0"/>
      <p:bldP spid="216092" grpId="1"/>
      <p:bldP spid="216098" grpId="0"/>
      <p:bldP spid="216099" grpId="0"/>
      <p:bldP spid="216100" grpId="0" animBg="1"/>
      <p:bldP spid="216100" grpId="1" animBg="1"/>
      <p:bldP spid="216101" grpId="0" animBg="1"/>
      <p:bldP spid="216101" grpId="1" animBg="1"/>
      <p:bldP spid="216102" grpId="0" animBg="1"/>
      <p:bldP spid="216102" grpId="1" animBg="1"/>
      <p:bldP spid="216103" grpId="0" animBg="1"/>
      <p:bldP spid="216103" grpId="1" animBg="1"/>
      <p:bldP spid="216106" grpId="0" animBg="1"/>
      <p:bldP spid="216106" grpId="1" animBg="1"/>
      <p:bldP spid="216107" grpId="0" animBg="1"/>
      <p:bldP spid="216107" grpId="1" animBg="1"/>
      <p:bldP spid="216108" grpId="0" animBg="1"/>
      <p:bldP spid="216108" grpId="1" animBg="1"/>
      <p:bldP spid="216109" grpId="0" animBg="1"/>
      <p:bldP spid="216109" grpId="1" animBg="1"/>
      <p:bldP spid="216110" grpId="0" animBg="1"/>
      <p:bldP spid="216110" grpId="1" animBg="1"/>
      <p:bldP spid="216111" grpId="0" animBg="1"/>
      <p:bldP spid="216111" grpId="1" animBg="1"/>
      <p:bldP spid="216112" grpId="0" animBg="1"/>
      <p:bldP spid="216112" grpId="1" animBg="1"/>
      <p:bldP spid="216113" grpId="0" animBg="1"/>
      <p:bldP spid="216113" grpId="1" animBg="1"/>
      <p:bldP spid="216114" grpId="0" animBg="1"/>
      <p:bldP spid="216114" grpId="1" animBg="1"/>
      <p:bldP spid="216115" grpId="0" animBg="1"/>
      <p:bldP spid="216115" grpId="1" animBg="1"/>
      <p:bldP spid="216116" grpId="0" animBg="1"/>
      <p:bldP spid="216120" grpId="0" animBg="1"/>
      <p:bldP spid="216120" grpId="1" animBg="1"/>
      <p:bldP spid="216121" grpId="0" animBg="1"/>
      <p:bldP spid="216121" grpId="1" animBg="1"/>
      <p:bldP spid="216122" grpId="0"/>
      <p:bldP spid="216122" grpId="1"/>
      <p:bldP spid="2161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43" name="Text Box 19"/>
          <p:cNvSpPr txBox="1">
            <a:spLocks noChangeArrowheads="1"/>
          </p:cNvSpPr>
          <p:nvPr/>
        </p:nvSpPr>
        <p:spPr bwMode="auto">
          <a:xfrm>
            <a:off x="5410200" y="2667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Well, not so fast!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might think that any time you </a:t>
            </a:r>
            <a:r>
              <a:rPr lang="en-US">
                <a:solidFill>
                  <a:srgbClr val="6600CC"/>
                </a:solidFill>
              </a:rPr>
              <a:t>refer to a class</a:t>
            </a:r>
            <a:r>
              <a:rPr lang="en-US"/>
              <a:t>, you </a:t>
            </a:r>
            <a:r>
              <a:rPr lang="en-US">
                <a:solidFill>
                  <a:srgbClr val="6600CC"/>
                </a:solidFill>
              </a:rPr>
              <a:t>should include it’s .h</a:t>
            </a:r>
            <a:r>
              <a:rPr lang="en-US"/>
              <a:t> file first… Right?</a:t>
            </a:r>
          </a:p>
        </p:txBody>
      </p:sp>
      <p:grpSp>
        <p:nvGrpSpPr>
          <p:cNvPr id="282630" name="Group 6"/>
          <p:cNvGrpSpPr>
            <a:grpSpLocks/>
          </p:cNvGrpSpPr>
          <p:nvPr/>
        </p:nvGrpSpPr>
        <p:grpSpPr bwMode="auto">
          <a:xfrm>
            <a:off x="76200" y="1652588"/>
            <a:ext cx="4953000" cy="2933700"/>
            <a:chOff x="3803" y="599"/>
            <a:chExt cx="1823" cy="1848"/>
          </a:xfrm>
        </p:grpSpPr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3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beIrresponsible();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Alcohol *myBottle;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2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82633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2634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drink()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cout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&lt;&lt;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“glug!”;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5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4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82636" name="Rectangle 12"/>
          <p:cNvSpPr>
            <a:spLocks noChangeArrowheads="1"/>
          </p:cNvSpPr>
          <p:nvPr/>
        </p:nvSpPr>
        <p:spPr bwMode="auto">
          <a:xfrm>
            <a:off x="149225" y="1995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“alcohol.h”</a:t>
            </a:r>
          </a:p>
        </p:txBody>
      </p:sp>
      <p:sp>
        <p:nvSpPr>
          <p:cNvPr id="282637" name="AutoShape 13"/>
          <p:cNvSpPr>
            <a:spLocks noChangeArrowheads="1"/>
          </p:cNvSpPr>
          <p:nvPr/>
        </p:nvSpPr>
        <p:spPr bwMode="auto">
          <a:xfrm>
            <a:off x="3810000" y="3262313"/>
            <a:ext cx="3657600" cy="1295400"/>
          </a:xfrm>
          <a:prstGeom prst="wedgeRoundRectCallout">
            <a:avLst>
              <a:gd name="adj1" fmla="val -72005"/>
              <a:gd name="adj2" fmla="val 22671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I use the </a:t>
            </a:r>
            <a:r>
              <a:rPr lang="en-US" sz="1800">
                <a:solidFill>
                  <a:srgbClr val="6600CC"/>
                </a:solidFill>
              </a:rPr>
              <a:t>Alcohol class 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 (which is defined in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)</a:t>
            </a:r>
          </a:p>
          <a:p>
            <a:pPr algn="ctr"/>
            <a:r>
              <a:rPr lang="en-US" sz="1800"/>
              <a:t>to define a member variable</a:t>
            </a:r>
          </a:p>
        </p:txBody>
      </p:sp>
      <p:sp>
        <p:nvSpPr>
          <p:cNvPr id="282638" name="AutoShape 14"/>
          <p:cNvSpPr>
            <a:spLocks noChangeArrowheads="1"/>
          </p:cNvSpPr>
          <p:nvPr/>
        </p:nvSpPr>
        <p:spPr bwMode="auto">
          <a:xfrm>
            <a:off x="3886200" y="2043113"/>
            <a:ext cx="2743200" cy="1066800"/>
          </a:xfrm>
          <a:prstGeom prst="wedgeRoundRectCallout">
            <a:avLst>
              <a:gd name="adj1" fmla="val -82755"/>
              <a:gd name="adj2" fmla="val -38542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So I need to include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, right?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43" grpId="0"/>
      <p:bldP spid="282629" grpId="0"/>
      <p:bldP spid="282637" grpId="0" animBg="1"/>
      <p:bldP spid="282637" grpId="1" animBg="1"/>
      <p:bldP spid="282638" grpId="0" animBg="1"/>
      <p:bldP spid="282638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5105400" y="1676400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must include the header file (containing the full definition of a class)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are the rules…</a:t>
            </a:r>
          </a:p>
        </p:txBody>
      </p:sp>
      <p:grpSp>
        <p:nvGrpSpPr>
          <p:cNvPr id="284678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otherFunc()</a:t>
              </a:r>
            </a:p>
            <a:p>
              <a:r>
                <a:rPr lang="en-US" sz="1800" b="1">
                  <a:latin typeface="Courier New" pitchFamily="49" charset="0"/>
                </a:rPr>
                <a:t>  {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}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0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4681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4693" name="Rectangle 21"/>
          <p:cNvSpPr>
            <a:spLocks noChangeArrowheads="1"/>
          </p:cNvSpPr>
          <p:nvPr/>
        </p:nvSpPr>
        <p:spPr bwMode="auto">
          <a:xfrm>
            <a:off x="457200" y="5594350"/>
            <a:ext cx="195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x;</a:t>
            </a:r>
          </a:p>
        </p:txBody>
      </p:sp>
      <p:sp>
        <p:nvSpPr>
          <p:cNvPr id="284694" name="Text Box 22"/>
          <p:cNvSpPr txBox="1">
            <a:spLocks noChangeArrowheads="1"/>
          </p:cNvSpPr>
          <p:nvPr/>
        </p:nvSpPr>
        <p:spPr bwMode="auto">
          <a:xfrm>
            <a:off x="5181600" y="3260725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1. You define a regular variable </a:t>
            </a:r>
            <a:br>
              <a:rPr lang="en-US"/>
            </a:br>
            <a:r>
              <a:rPr lang="en-US"/>
              <a:t>   of that class’s type, OR</a:t>
            </a:r>
          </a:p>
        </p:txBody>
      </p:sp>
      <p:sp>
        <p:nvSpPr>
          <p:cNvPr id="284696" name="Rectangle 24"/>
          <p:cNvSpPr>
            <a:spLocks noChangeArrowheads="1"/>
          </p:cNvSpPr>
          <p:nvPr/>
        </p:nvSpPr>
        <p:spPr bwMode="auto">
          <a:xfrm>
            <a:off x="457200" y="5899150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a[10];</a:t>
            </a:r>
          </a:p>
        </p:txBody>
      </p:sp>
      <p:sp>
        <p:nvSpPr>
          <p:cNvPr id="284697" name="Text Box 25"/>
          <p:cNvSpPr txBox="1">
            <a:spLocks noChangeArrowheads="1"/>
          </p:cNvSpPr>
          <p:nvPr/>
        </p:nvSpPr>
        <p:spPr bwMode="auto">
          <a:xfrm>
            <a:off x="5181600" y="3998913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2. You use the variable in any </a:t>
            </a:r>
            <a:br>
              <a:rPr lang="en-US"/>
            </a:br>
            <a:r>
              <a:rPr lang="en-US"/>
              <a:t>    way (call a method on it, </a:t>
            </a:r>
            <a:br>
              <a:rPr lang="en-US"/>
            </a:br>
            <a:r>
              <a:rPr lang="en-US"/>
              <a:t>    return it, etc).</a:t>
            </a:r>
          </a:p>
        </p:txBody>
      </p:sp>
      <p:sp>
        <p:nvSpPr>
          <p:cNvPr id="284698" name="Rectangle 26"/>
          <p:cNvSpPr>
            <a:spLocks noChangeArrowheads="1"/>
          </p:cNvSpPr>
          <p:nvPr/>
        </p:nvSpPr>
        <p:spPr bwMode="auto">
          <a:xfrm>
            <a:off x="701675" y="4313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y.someFunc();</a:t>
            </a:r>
          </a:p>
        </p:txBody>
      </p:sp>
      <p:sp>
        <p:nvSpPr>
          <p:cNvPr id="284700" name="Rectangle 28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4701" name="Text Box 29"/>
          <p:cNvSpPr txBox="1">
            <a:spLocks noChangeArrowheads="1"/>
          </p:cNvSpPr>
          <p:nvPr/>
        </p:nvSpPr>
        <p:spPr bwMode="auto">
          <a:xfrm>
            <a:off x="5181600" y="26670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Any time…</a:t>
            </a:r>
          </a:p>
        </p:txBody>
      </p:sp>
      <p:sp>
        <p:nvSpPr>
          <p:cNvPr id="284702" name="Rectangle 30"/>
          <p:cNvSpPr>
            <a:spLocks noChangeArrowheads="1"/>
          </p:cNvSpPr>
          <p:nvPr/>
        </p:nvSpPr>
        <p:spPr bwMode="auto">
          <a:xfrm>
            <a:off x="720725" y="3678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y;</a:t>
            </a:r>
          </a:p>
        </p:txBody>
      </p:sp>
      <p:sp>
        <p:nvSpPr>
          <p:cNvPr id="284703" name="Rectangle 31"/>
          <p:cNvSpPr>
            <a:spLocks noChangeArrowheads="1"/>
          </p:cNvSpPr>
          <p:nvPr/>
        </p:nvSpPr>
        <p:spPr bwMode="auto">
          <a:xfrm>
            <a:off x="720725" y="39830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b[10];</a:t>
            </a:r>
          </a:p>
        </p:txBody>
      </p:sp>
      <p:sp>
        <p:nvSpPr>
          <p:cNvPr id="284705" name="Text Box 33"/>
          <p:cNvSpPr txBox="1">
            <a:spLocks noChangeArrowheads="1"/>
          </p:cNvSpPr>
          <p:nvPr/>
        </p:nvSpPr>
        <p:spPr bwMode="auto">
          <a:xfrm>
            <a:off x="5570538" y="58515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On the other hand…</a:t>
            </a:r>
          </a:p>
        </p:txBody>
      </p:sp>
      <p:sp>
        <p:nvSpPr>
          <p:cNvPr id="284706" name="Rectangle 34"/>
          <p:cNvSpPr>
            <a:spLocks noChangeArrowheads="1"/>
          </p:cNvSpPr>
          <p:nvPr/>
        </p:nvSpPr>
        <p:spPr bwMode="auto">
          <a:xfrm>
            <a:off x="703263" y="4576763"/>
            <a:ext cx="1549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return(y);</a:t>
            </a:r>
          </a:p>
        </p:txBody>
      </p:sp>
      <p:sp>
        <p:nvSpPr>
          <p:cNvPr id="284707" name="AutoShape 35"/>
          <p:cNvSpPr>
            <a:spLocks noChangeArrowheads="1"/>
          </p:cNvSpPr>
          <p:nvPr/>
        </p:nvSpPr>
        <p:spPr bwMode="auto">
          <a:xfrm>
            <a:off x="3241675" y="2114550"/>
            <a:ext cx="4425950" cy="1500188"/>
          </a:xfrm>
          <a:prstGeom prst="wedgeRoundRectCallout">
            <a:avLst>
              <a:gd name="adj1" fmla="val -61694"/>
              <a:gd name="adj2" fmla="val 73810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Why? Because C++ needs to know the class’s details in order to define actual variables with it or to let you call methods from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4" grpId="0"/>
      <p:bldP spid="284677" grpId="0"/>
      <p:bldP spid="284693" grpId="0"/>
      <p:bldP spid="284694" grpId="0"/>
      <p:bldP spid="284696" grpId="0"/>
      <p:bldP spid="284697" grpId="0"/>
      <p:bldP spid="284698" grpId="0"/>
      <p:bldP spid="284700" grpId="0"/>
      <p:bldP spid="284701" grpId="0"/>
      <p:bldP spid="284702" grpId="0"/>
      <p:bldP spid="284703" grpId="0"/>
      <p:bldP spid="284706" grpId="0"/>
      <p:bldP spid="284707" grpId="0" animBg="1"/>
      <p:bldP spid="28470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711200" y="-106363"/>
            <a:ext cx="77724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1627" name="Text Box 11"/>
          <p:cNvSpPr txBox="1">
            <a:spLocks noChangeArrowheads="1"/>
          </p:cNvSpPr>
          <p:nvPr/>
        </p:nvSpPr>
        <p:spPr bwMode="auto">
          <a:xfrm>
            <a:off x="4800600" y="914400"/>
            <a:ext cx="4108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The constructor </a:t>
            </a:r>
            <a:r>
              <a:rPr lang="en-US" sz="2400">
                <a:solidFill>
                  <a:srgbClr val="6600CC"/>
                </a:solidFill>
              </a:rPr>
              <a:t>runs automatically</a:t>
            </a:r>
            <a:r>
              <a:rPr lang="en-US" sz="2400">
                <a:solidFill>
                  <a:schemeClr val="tx2"/>
                </a:solidFill>
              </a:rPr>
              <a:t> the moment a new </a:t>
            </a:r>
            <a:r>
              <a:rPr lang="en-US" sz="2400">
                <a:solidFill>
                  <a:srgbClr val="6600CC"/>
                </a:solidFill>
              </a:rPr>
              <a:t>variable is created</a:t>
            </a:r>
            <a:r>
              <a:rPr lang="en-US" sz="24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11629" name="Rectangle 13"/>
          <p:cNvSpPr>
            <a:spLocks noChangeArrowheads="1"/>
          </p:cNvSpPr>
          <p:nvPr/>
        </p:nvSpPr>
        <p:spPr bwMode="auto">
          <a:xfrm>
            <a:off x="352425" y="788988"/>
            <a:ext cx="4419600" cy="393541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CSNerd(int PCs, bool usesMac)</a:t>
            </a:r>
            <a:endParaRPr lang="en-US" sz="120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...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1630" name="Text Box 14"/>
          <p:cNvSpPr txBox="1">
            <a:spLocks noChangeArrowheads="1"/>
          </p:cNvSpPr>
          <p:nvPr/>
        </p:nvSpPr>
        <p:spPr bwMode="auto">
          <a:xfrm>
            <a:off x="361950" y="4910138"/>
            <a:ext cx="4400550" cy="1616075"/>
          </a:xfrm>
          <a:prstGeom prst="rect">
            <a:avLst/>
          </a:prstGeom>
          <a:solidFill>
            <a:srgbClr val="FFECD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main()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  CSNerd smallb;</a:t>
            </a:r>
          </a:p>
          <a:p>
            <a:endParaRPr lang="en-US" sz="800" b="1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  cout&lt;&lt;smallb.getNerdScore();</a:t>
            </a:r>
          </a:p>
          <a:p>
            <a:r>
              <a:rPr lang="en-US" sz="1800" b="1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1631" name="Line 15"/>
          <p:cNvSpPr>
            <a:spLocks noChangeShapeType="1"/>
          </p:cNvSpPr>
          <p:nvPr/>
        </p:nvSpPr>
        <p:spPr bwMode="auto">
          <a:xfrm>
            <a:off x="395288" y="56483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1632" name="Group 16"/>
          <p:cNvGrpSpPr>
            <a:grpSpLocks/>
          </p:cNvGrpSpPr>
          <p:nvPr/>
        </p:nvGrpSpPr>
        <p:grpSpPr bwMode="auto">
          <a:xfrm>
            <a:off x="4795838" y="2438400"/>
            <a:ext cx="3894137" cy="2079625"/>
            <a:chOff x="-2758" y="1320"/>
            <a:chExt cx="2453" cy="1310"/>
          </a:xfrm>
        </p:grpSpPr>
        <p:sp>
          <p:nvSpPr>
            <p:cNvPr id="111633" name="Rectangle 17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CSNerd(int PCs, bool usesMac)</a:t>
              </a:r>
              <a:endParaRPr lang="en-US" sz="100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 m_numPCs = PCs;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 m_macUser = usesMac; </a:t>
              </a:r>
              <a:br>
                <a:rPr lang="en-US" sz="1000" b="1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int getNerdScore(void)</a:t>
              </a:r>
              <a:endParaRPr lang="en-US" sz="10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b="1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if(m_macUser == true)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 return(0);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return(10 * m_numPCs);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0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m_numPCs        m_macUser</a:t>
              </a:r>
            </a:p>
          </p:txBody>
        </p:sp>
        <p:sp>
          <p:nvSpPr>
            <p:cNvPr id="111634" name="Rectangle 18"/>
            <p:cNvSpPr>
              <a:spLocks noChangeArrowheads="1"/>
            </p:cNvSpPr>
            <p:nvPr/>
          </p:nvSpPr>
          <p:spPr bwMode="auto">
            <a:xfrm>
              <a:off x="-1588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35" name="Rectangle 19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36" name="Text Box 20"/>
            <p:cNvSpPr txBox="1">
              <a:spLocks noChangeArrowheads="1"/>
            </p:cNvSpPr>
            <p:nvPr/>
          </p:nvSpPr>
          <p:spPr bwMode="auto">
            <a:xfrm>
              <a:off x="-2758" y="1320"/>
              <a:ext cx="1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6600CC"/>
                  </a:solidFill>
                </a:rPr>
                <a:t>smallb           </a:t>
              </a:r>
            </a:p>
          </p:txBody>
        </p:sp>
      </p:grpSp>
      <p:sp>
        <p:nvSpPr>
          <p:cNvPr id="111637" name="Line 21"/>
          <p:cNvSpPr>
            <a:spLocks noChangeShapeType="1"/>
          </p:cNvSpPr>
          <p:nvPr/>
        </p:nvSpPr>
        <p:spPr bwMode="auto">
          <a:xfrm>
            <a:off x="5632450" y="26066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643" name="Line 27"/>
          <p:cNvSpPr>
            <a:spLocks noChangeShapeType="1"/>
          </p:cNvSpPr>
          <p:nvPr/>
        </p:nvSpPr>
        <p:spPr bwMode="auto">
          <a:xfrm>
            <a:off x="5724525" y="29241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7" grpId="0" autoUpdateAnimBg="0"/>
      <p:bldP spid="111631" grpId="0" animBg="1"/>
      <p:bldP spid="111631" grpId="1" animBg="1"/>
      <p:bldP spid="111637" grpId="0" animBg="1"/>
      <p:bldP spid="111637" grpId="1" animBg="1"/>
      <p:bldP spid="111643" grpId="0" animBg="1"/>
      <p:bldP spid="111643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If you do NONE of the previous items, but you…</a:t>
            </a:r>
          </a:p>
        </p:txBody>
      </p:sp>
      <p:grpSp>
        <p:nvGrpSpPr>
          <p:cNvPr id="286726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6727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28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6729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6730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31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482600" y="3209925"/>
            <a:ext cx="400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goober(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5181600" y="20208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 Use the class to define a </a:t>
            </a:r>
            <a:br>
              <a:rPr lang="en-US" sz="1900"/>
            </a:br>
            <a:r>
              <a:rPr lang="en-US" sz="1900"/>
              <a:t>    parameter to a function, OR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5157788" y="34305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3. Use the class to define a </a:t>
            </a:r>
            <a:br>
              <a:rPr lang="en-US" sz="1900"/>
            </a:br>
            <a:r>
              <a:rPr lang="en-US" sz="1900"/>
              <a:t>    pointer or reference variable</a:t>
            </a:r>
          </a:p>
        </p:txBody>
      </p:sp>
      <p:sp>
        <p:nvSpPr>
          <p:cNvPr id="286736" name="Text Box 16"/>
          <p:cNvSpPr txBox="1">
            <a:spLocks noChangeArrowheads="1"/>
          </p:cNvSpPr>
          <p:nvPr/>
        </p:nvSpPr>
        <p:spPr bwMode="auto">
          <a:xfrm>
            <a:off x="5027613" y="4243388"/>
            <a:ext cx="39624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Then you DON’T need</a:t>
            </a:r>
            <a:br>
              <a:rPr lang="en-US" sz="1900"/>
            </a:br>
            <a:r>
              <a:rPr lang="en-US" sz="1900"/>
              <a:t>to include the class’s .H file.</a:t>
            </a:r>
          </a:p>
          <a:p>
            <a:pPr algn="ctr"/>
            <a:r>
              <a:rPr lang="en-US" sz="1400">
                <a:solidFill>
                  <a:srgbClr val="6600CC"/>
                </a:solidFill>
              </a:rPr>
              <a:t>(You may do so, but you don’t need to)</a:t>
            </a:r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406400" y="5945188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*ptr1, *z[10];</a:t>
            </a:r>
          </a:p>
        </p:txBody>
      </p:sp>
      <p:sp>
        <p:nvSpPr>
          <p:cNvPr id="286739" name="Rectangle 19"/>
          <p:cNvSpPr>
            <a:spLocks noChangeArrowheads="1"/>
          </p:cNvSpPr>
          <p:nvPr/>
        </p:nvSpPr>
        <p:spPr bwMode="auto">
          <a:xfrm>
            <a:off x="204788" y="2011363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class FirstClass;  // enough!</a:t>
            </a:r>
          </a:p>
        </p:txBody>
      </p:sp>
      <p:sp>
        <p:nvSpPr>
          <p:cNvPr id="286741" name="Text Box 21"/>
          <p:cNvSpPr txBox="1">
            <a:spLocks noChangeArrowheads="1"/>
          </p:cNvSpPr>
          <p:nvPr/>
        </p:nvSpPr>
        <p:spPr bwMode="auto">
          <a:xfrm>
            <a:off x="5181600" y="275113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Use the class as the</a:t>
            </a:r>
            <a:br>
              <a:rPr lang="en-US" sz="1900"/>
            </a:br>
            <a:r>
              <a:rPr lang="en-US" sz="1900"/>
              <a:t>    return type for a func, OR</a:t>
            </a:r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479425" y="3465513"/>
            <a:ext cx="3733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</a:t>
            </a:r>
            <a:r>
              <a:rPr lang="en-US" sz="1800" b="1">
                <a:latin typeface="Courier New" pitchFamily="49" charset="0"/>
              </a:rPr>
              <a:t>hoober(int a); </a:t>
            </a:r>
          </a:p>
        </p:txBody>
      </p:sp>
      <p:sp>
        <p:nvSpPr>
          <p:cNvPr id="286743" name="Rectangle 23"/>
          <p:cNvSpPr>
            <a:spLocks noChangeArrowheads="1"/>
          </p:cNvSpPr>
          <p:nvPr/>
        </p:nvSpPr>
        <p:spPr bwMode="auto">
          <a:xfrm>
            <a:off x="468313" y="3735388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joober(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&amp;p1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4" name="Rectangle 24"/>
          <p:cNvSpPr>
            <a:spLocks noChangeArrowheads="1"/>
          </p:cNvSpPr>
          <p:nvPr/>
        </p:nvSpPr>
        <p:spPr bwMode="auto">
          <a:xfrm>
            <a:off x="461963" y="3990975"/>
            <a:ext cx="414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koober(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5" name="Rectangle 25"/>
          <p:cNvSpPr>
            <a:spLocks noChangeArrowheads="1"/>
          </p:cNvSpPr>
          <p:nvPr/>
        </p:nvSpPr>
        <p:spPr bwMode="auto">
          <a:xfrm>
            <a:off x="450850" y="4348163"/>
            <a:ext cx="2778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loober()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86746" name="Text Box 26"/>
          <p:cNvSpPr txBox="1">
            <a:spLocks noChangeArrowheads="1"/>
          </p:cNvSpPr>
          <p:nvPr/>
        </p:nvSpPr>
        <p:spPr bwMode="auto">
          <a:xfrm>
            <a:off x="5016500" y="5264150"/>
            <a:ext cx="4021138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Instead, all you need to do is give C++ a hint that your class</a:t>
            </a:r>
            <a:br>
              <a:rPr lang="en-US" sz="1900"/>
            </a:br>
            <a:r>
              <a:rPr lang="en-US" sz="1900"/>
              <a:t>exists (and is defined elsewhere).</a:t>
            </a:r>
          </a:p>
        </p:txBody>
      </p:sp>
      <p:sp>
        <p:nvSpPr>
          <p:cNvPr id="286747" name="Text Box 27"/>
          <p:cNvSpPr txBox="1">
            <a:spLocks noChangeArrowheads="1"/>
          </p:cNvSpPr>
          <p:nvPr/>
        </p:nvSpPr>
        <p:spPr bwMode="auto">
          <a:xfrm>
            <a:off x="5091113" y="6292850"/>
            <a:ext cx="40211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Here’s how you do that:</a:t>
            </a:r>
          </a:p>
        </p:txBody>
      </p:sp>
      <p:sp>
        <p:nvSpPr>
          <p:cNvPr id="286748" name="AutoShape 28"/>
          <p:cNvSpPr>
            <a:spLocks noChangeArrowheads="1"/>
          </p:cNvSpPr>
          <p:nvPr/>
        </p:nvSpPr>
        <p:spPr bwMode="auto">
          <a:xfrm>
            <a:off x="1743075" y="401638"/>
            <a:ext cx="4425950" cy="1290637"/>
          </a:xfrm>
          <a:prstGeom prst="wedgeRoundRectCallout">
            <a:avLst>
              <a:gd name="adj1" fmla="val -61694"/>
              <a:gd name="adj2" fmla="val 77676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tells C++ that your class exists, but doesn’t actually define all the gory details. </a:t>
            </a:r>
          </a:p>
        </p:txBody>
      </p:sp>
      <p:sp>
        <p:nvSpPr>
          <p:cNvPr id="286749" name="AutoShape 29"/>
          <p:cNvSpPr>
            <a:spLocks noChangeArrowheads="1"/>
          </p:cNvSpPr>
          <p:nvPr/>
        </p:nvSpPr>
        <p:spPr bwMode="auto">
          <a:xfrm>
            <a:off x="2936875" y="1398588"/>
            <a:ext cx="4673600" cy="1479550"/>
          </a:xfrm>
          <a:prstGeom prst="wedgeRoundRectCallout">
            <a:avLst>
              <a:gd name="adj1" fmla="val -61074"/>
              <a:gd name="adj2" fmla="val 74144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none of this code actually uses the “guts” of the class (as the code did on the previous slide), this is all C++ needs to know!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5" grpId="0"/>
      <p:bldP spid="286732" grpId="0"/>
      <p:bldP spid="286733" grpId="0"/>
      <p:bldP spid="286734" grpId="0"/>
      <p:bldP spid="286736" grpId="0"/>
      <p:bldP spid="286737" grpId="0"/>
      <p:bldP spid="286739" grpId="0"/>
      <p:bldP spid="286741" grpId="0"/>
      <p:bldP spid="286742" grpId="0"/>
      <p:bldP spid="286743" grpId="0"/>
      <p:bldP spid="286744" grpId="0"/>
      <p:bldP spid="286745" grpId="0"/>
      <p:bldP spid="286746" grpId="0"/>
      <p:bldP spid="286747" grpId="0"/>
      <p:bldP spid="286748" grpId="0" animBg="1"/>
      <p:bldP spid="286748" grpId="1" animBg="1"/>
      <p:bldP spid="286749" grpId="0" animBg="1"/>
      <p:bldP spid="286749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5486400" y="1203325"/>
            <a:ext cx="3200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Wow – so confusing!</a:t>
            </a:r>
          </a:p>
        </p:txBody>
      </p:sp>
      <p:grpSp>
        <p:nvGrpSpPr>
          <p:cNvPr id="288773" name="Group 5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877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8775" name="Text Box 7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8776" name="Group 8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877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88778" name="Text Box 10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8780" name="Text Box 12"/>
          <p:cNvSpPr txBox="1">
            <a:spLocks noChangeArrowheads="1"/>
          </p:cNvSpPr>
          <p:nvPr/>
        </p:nvSpPr>
        <p:spPr bwMode="auto">
          <a:xfrm>
            <a:off x="5008563" y="1679575"/>
            <a:ext cx="404018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Why not just always use </a:t>
            </a:r>
            <a:r>
              <a:rPr lang="en-US" sz="1900">
                <a:solidFill>
                  <a:srgbClr val="6600CC"/>
                </a:solidFill>
              </a:rPr>
              <a:t>#include</a:t>
            </a:r>
            <a:r>
              <a:rPr lang="en-US" sz="1900"/>
              <a:t> to avoid the confusion?</a:t>
            </a:r>
          </a:p>
        </p:txBody>
      </p:sp>
      <p:sp>
        <p:nvSpPr>
          <p:cNvPr id="288781" name="Text Box 13"/>
          <p:cNvSpPr txBox="1">
            <a:spLocks noChangeArrowheads="1"/>
          </p:cNvSpPr>
          <p:nvPr/>
        </p:nvSpPr>
        <p:spPr bwMode="auto">
          <a:xfrm>
            <a:off x="5157788" y="3160713"/>
            <a:ext cx="39624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If a .h file is large (thousands </a:t>
            </a:r>
            <a:br>
              <a:rPr lang="en-US" sz="1900"/>
            </a:br>
            <a:r>
              <a:rPr lang="en-US" sz="1900"/>
              <a:t>    of lines), #including it when </a:t>
            </a:r>
            <a:br>
              <a:rPr lang="en-US" sz="1900"/>
            </a:br>
            <a:r>
              <a:rPr lang="en-US" sz="1900"/>
              <a:t>    you don’t strictly need to </a:t>
            </a:r>
            <a:br>
              <a:rPr lang="en-US" sz="1900"/>
            </a:br>
            <a:r>
              <a:rPr lang="en-US" sz="1900"/>
              <a:t>    slows down your compilation!</a:t>
            </a:r>
          </a:p>
        </p:txBody>
      </p:sp>
      <p:sp>
        <p:nvSpPr>
          <p:cNvPr id="288784" name="Rectangle 16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8785" name="Text Box 17"/>
          <p:cNvSpPr txBox="1">
            <a:spLocks noChangeArrowheads="1"/>
          </p:cNvSpPr>
          <p:nvPr/>
        </p:nvSpPr>
        <p:spPr bwMode="auto">
          <a:xfrm>
            <a:off x="5027613" y="247015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There are two reasons:</a:t>
            </a:r>
          </a:p>
        </p:txBody>
      </p:sp>
      <p:sp>
        <p:nvSpPr>
          <p:cNvPr id="288790" name="Text Box 22"/>
          <p:cNvSpPr txBox="1">
            <a:spLocks noChangeArrowheads="1"/>
          </p:cNvSpPr>
          <p:nvPr/>
        </p:nvSpPr>
        <p:spPr bwMode="auto">
          <a:xfrm>
            <a:off x="5122863" y="4516438"/>
            <a:ext cx="40211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If two classes refer to each </a:t>
            </a:r>
            <a:br>
              <a:rPr lang="en-US" sz="1900"/>
            </a:br>
            <a:r>
              <a:rPr lang="en-US" sz="1900"/>
              <a:t>    other, and both classes try to </a:t>
            </a:r>
            <a:br>
              <a:rPr lang="en-US" sz="1900"/>
            </a:br>
            <a:r>
              <a:rPr lang="en-US" sz="1900"/>
              <a:t>    #include the other’s .H file, </a:t>
            </a:r>
            <a:br>
              <a:rPr lang="en-US" sz="1900"/>
            </a:br>
            <a:r>
              <a:rPr lang="en-US" sz="1900"/>
              <a:t>    you’ll get a compile error.</a:t>
            </a:r>
          </a:p>
        </p:txBody>
      </p:sp>
      <p:sp>
        <p:nvSpPr>
          <p:cNvPr id="288795" name="Rectangle 27"/>
          <p:cNvSpPr>
            <a:spLocks noChangeArrowheads="1"/>
          </p:cNvSpPr>
          <p:nvPr/>
        </p:nvSpPr>
        <p:spPr bwMode="auto">
          <a:xfrm>
            <a:off x="182563" y="30797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latin typeface="Courier New" pitchFamily="49" charset="0"/>
              </a:rPr>
              <a:t>{ 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 void someFunc() { ... }</a:t>
            </a:r>
          </a:p>
          <a:p>
            <a:r>
              <a:rPr lang="en-US" sz="1400" b="1">
                <a:latin typeface="Courier New" pitchFamily="49" charset="0"/>
              </a:rPr>
              <a:t>};</a:t>
            </a:r>
          </a:p>
        </p:txBody>
      </p:sp>
      <p:sp>
        <p:nvSpPr>
          <p:cNvPr id="288796" name="Rectangle 28"/>
          <p:cNvSpPr>
            <a:spLocks noChangeArrowheads="1"/>
          </p:cNvSpPr>
          <p:nvPr/>
        </p:nvSpPr>
        <p:spPr bwMode="auto">
          <a:xfrm>
            <a:off x="179388" y="30162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{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… // thousands of lines    </a:t>
            </a:r>
          </a:p>
          <a:p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… // thousands of lines    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88797" name="Rectangle 29"/>
          <p:cNvSpPr>
            <a:spLocks noChangeArrowheads="1"/>
          </p:cNvSpPr>
          <p:nvPr/>
        </p:nvSpPr>
        <p:spPr bwMode="auto">
          <a:xfrm>
            <a:off x="2211388" y="2012950"/>
            <a:ext cx="275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// really slow!</a:t>
            </a:r>
          </a:p>
          <a:p>
            <a:endParaRPr lang="en-US" sz="1400" b="1">
              <a:solidFill>
                <a:srgbClr val="6600CC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8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/>
      <p:bldP spid="288780" grpId="0"/>
      <p:bldP spid="288781" grpId="0"/>
      <p:bldP spid="288785" grpId="0"/>
      <p:bldP spid="288790" grpId="0"/>
      <p:bldP spid="288795" grpId="0"/>
      <p:bldP spid="288796" grpId="0"/>
      <p:bldP spid="28879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Students and Classrooms</a:t>
            </a:r>
          </a:p>
        </p:txBody>
      </p:sp>
      <p:pic>
        <p:nvPicPr>
          <p:cNvPr id="278532" name="Picture 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914525" y="609600"/>
            <a:ext cx="555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student knows what class he/she is in…</a:t>
            </a:r>
          </a:p>
        </p:txBody>
      </p:sp>
      <p:pic>
        <p:nvPicPr>
          <p:cNvPr id="278535" name="Picture 7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6" name="Picture 8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540" name="Group 12"/>
          <p:cNvGrpSpPr>
            <a:grpSpLocks/>
          </p:cNvGrpSpPr>
          <p:nvPr/>
        </p:nvGrpSpPr>
        <p:grpSpPr bwMode="auto">
          <a:xfrm>
            <a:off x="6172200" y="1447800"/>
            <a:ext cx="2413000" cy="2362200"/>
            <a:chOff x="3888" y="912"/>
            <a:chExt cx="1520" cy="1488"/>
          </a:xfrm>
        </p:grpSpPr>
        <p:pic>
          <p:nvPicPr>
            <p:cNvPr id="278534" name="Picture 6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8" name="Text Box 10"/>
            <p:cNvSpPr txBox="1">
              <a:spLocks noChangeArrowheads="1"/>
            </p:cNvSpPr>
            <p:nvPr/>
          </p:nvSpPr>
          <p:spPr bwMode="auto">
            <a:xfrm>
              <a:off x="4752" y="912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CS 32</a:t>
              </a:r>
            </a:p>
          </p:txBody>
        </p:sp>
      </p:grpSp>
      <p:grpSp>
        <p:nvGrpSpPr>
          <p:cNvPr id="278541" name="Group 13"/>
          <p:cNvGrpSpPr>
            <a:grpSpLocks/>
          </p:cNvGrpSpPr>
          <p:nvPr/>
        </p:nvGrpSpPr>
        <p:grpSpPr bwMode="auto">
          <a:xfrm>
            <a:off x="6248400" y="3733800"/>
            <a:ext cx="2843213" cy="2514600"/>
            <a:chOff x="3936" y="2496"/>
            <a:chExt cx="1791" cy="1584"/>
          </a:xfrm>
        </p:grpSpPr>
        <p:pic>
          <p:nvPicPr>
            <p:cNvPr id="278537" name="Picture 9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64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9" name="Text Box 11"/>
            <p:cNvSpPr txBox="1">
              <a:spLocks noChangeArrowheads="1"/>
            </p:cNvSpPr>
            <p:nvPr/>
          </p:nvSpPr>
          <p:spPr bwMode="auto">
            <a:xfrm>
              <a:off x="4768" y="2496"/>
              <a:ext cx="9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Math 31b</a:t>
              </a:r>
            </a:p>
          </p:txBody>
        </p:sp>
      </p:grpSp>
      <p:pic>
        <p:nvPicPr>
          <p:cNvPr id="278542" name="Picture 1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7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43" name="Line 15"/>
          <p:cNvSpPr>
            <a:spLocks noChangeShapeType="1"/>
          </p:cNvSpPr>
          <p:nvPr/>
        </p:nvSpPr>
        <p:spPr bwMode="auto">
          <a:xfrm flipV="1">
            <a:off x="1752600" y="2057400"/>
            <a:ext cx="4572000" cy="1524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4" name="Line 16"/>
          <p:cNvSpPr>
            <a:spLocks noChangeShapeType="1"/>
          </p:cNvSpPr>
          <p:nvPr/>
        </p:nvSpPr>
        <p:spPr bwMode="auto">
          <a:xfrm flipV="1">
            <a:off x="1752600" y="2286000"/>
            <a:ext cx="4495800" cy="10668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5" name="Line 17"/>
          <p:cNvSpPr>
            <a:spLocks noChangeShapeType="1"/>
          </p:cNvSpPr>
          <p:nvPr/>
        </p:nvSpPr>
        <p:spPr bwMode="auto">
          <a:xfrm>
            <a:off x="1676400" y="44958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auto">
          <a:xfrm flipV="1">
            <a:off x="1676400" y="51816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7" name="Text Box 19"/>
          <p:cNvSpPr txBox="1">
            <a:spLocks noChangeArrowheads="1"/>
          </p:cNvSpPr>
          <p:nvPr/>
        </p:nvSpPr>
        <p:spPr bwMode="auto">
          <a:xfrm>
            <a:off x="2189163" y="1050925"/>
            <a:ext cx="5049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class has a roster of its students…</a:t>
            </a:r>
          </a:p>
        </p:txBody>
      </p:sp>
      <p:pic>
        <p:nvPicPr>
          <p:cNvPr id="278549" name="Picture 21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228600" y="2057400"/>
            <a:ext cx="85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Kerry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334963" y="3200400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Cyril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304800" y="4191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Lydia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457200" y="5410200"/>
            <a:ext cx="57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Hal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05400" y="3048000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Kerry</a:t>
            </a:r>
          </a:p>
        </p:txBody>
      </p:sp>
      <p:sp>
        <p:nvSpPr>
          <p:cNvPr id="278555" name="Line 27"/>
          <p:cNvSpPr>
            <a:spLocks noChangeShapeType="1"/>
          </p:cNvSpPr>
          <p:nvPr/>
        </p:nvSpPr>
        <p:spPr bwMode="auto">
          <a:xfrm flipH="1" flipV="1">
            <a:off x="1828800" y="23622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56" name="Text Box 28"/>
          <p:cNvSpPr txBox="1">
            <a:spLocks noChangeArrowheads="1"/>
          </p:cNvSpPr>
          <p:nvPr/>
        </p:nvSpPr>
        <p:spPr bwMode="auto">
          <a:xfrm>
            <a:off x="5105400" y="3367088"/>
            <a:ext cx="676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Cyril</a:t>
            </a:r>
          </a:p>
        </p:txBody>
      </p:sp>
      <p:sp>
        <p:nvSpPr>
          <p:cNvPr id="278557" name="Line 29"/>
          <p:cNvSpPr>
            <a:spLocks noChangeShapeType="1"/>
          </p:cNvSpPr>
          <p:nvPr/>
        </p:nvSpPr>
        <p:spPr bwMode="auto">
          <a:xfrm flipH="1" flipV="1">
            <a:off x="1828800" y="35052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8558" name="Picture 30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102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9" name="Text Box 31"/>
          <p:cNvSpPr txBox="1">
            <a:spLocks noChangeArrowheads="1"/>
          </p:cNvSpPr>
          <p:nvPr/>
        </p:nvSpPr>
        <p:spPr bwMode="auto">
          <a:xfrm>
            <a:off x="5181600" y="5486400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Lydia</a:t>
            </a:r>
          </a:p>
        </p:txBody>
      </p:sp>
      <p:sp>
        <p:nvSpPr>
          <p:cNvPr id="278560" name="Line 32"/>
          <p:cNvSpPr>
            <a:spLocks noChangeShapeType="1"/>
          </p:cNvSpPr>
          <p:nvPr/>
        </p:nvSpPr>
        <p:spPr bwMode="auto">
          <a:xfrm flipH="1" flipV="1">
            <a:off x="1905000" y="48006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1" name="Text Box 33"/>
          <p:cNvSpPr txBox="1">
            <a:spLocks noChangeArrowheads="1"/>
          </p:cNvSpPr>
          <p:nvPr/>
        </p:nvSpPr>
        <p:spPr bwMode="auto">
          <a:xfrm>
            <a:off x="5181600" y="58054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Hal</a:t>
            </a:r>
          </a:p>
        </p:txBody>
      </p:sp>
      <p:sp>
        <p:nvSpPr>
          <p:cNvPr id="278562" name="Line 34"/>
          <p:cNvSpPr>
            <a:spLocks noChangeShapeType="1"/>
          </p:cNvSpPr>
          <p:nvPr/>
        </p:nvSpPr>
        <p:spPr bwMode="auto">
          <a:xfrm flipH="1" flipV="1">
            <a:off x="1905000" y="59436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671513" y="6384925"/>
            <a:ext cx="744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These type of </a:t>
            </a:r>
            <a:r>
              <a:rPr lang="en-US">
                <a:solidFill>
                  <a:srgbClr val="6600CC"/>
                </a:solidFill>
              </a:rPr>
              <a:t>cyclical relationships</a:t>
            </a:r>
            <a:r>
              <a:rPr lang="en-US"/>
              <a:t> cause #include problems!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43" grpId="0" animBg="1"/>
      <p:bldP spid="278544" grpId="0" animBg="1"/>
      <p:bldP spid="278545" grpId="0" animBg="1"/>
      <p:bldP spid="278546" grpId="0" animBg="1"/>
      <p:bldP spid="278547" grpId="0"/>
      <p:bldP spid="278550" grpId="0"/>
      <p:bldP spid="278551" grpId="0"/>
      <p:bldP spid="278552" grpId="0"/>
      <p:bldP spid="278553" grpId="0"/>
      <p:bldP spid="278554" grpId="0"/>
      <p:bldP spid="278555" grpId="0" animBg="1"/>
      <p:bldP spid="278556" grpId="0"/>
      <p:bldP spid="278557" grpId="0" animBg="1"/>
      <p:bldP spid="278559" grpId="0"/>
      <p:bldP spid="278560" grpId="0" animBg="1"/>
      <p:bldP spid="278561" grpId="0"/>
      <p:bldP spid="278562" grpId="0" animBg="1"/>
      <p:bldP spid="27856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0" name="Text Box 26"/>
          <p:cNvSpPr txBox="1">
            <a:spLocks noChangeArrowheads="1"/>
          </p:cNvSpPr>
          <p:nvPr/>
        </p:nvSpPr>
        <p:spPr bwMode="auto">
          <a:xfrm>
            <a:off x="533400" y="609600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And here we have the </a:t>
            </a:r>
            <a:r>
              <a:rPr lang="en-US">
                <a:solidFill>
                  <a:schemeClr val="accent2"/>
                </a:solidFill>
              </a:rPr>
              <a:t>Student</a:t>
            </a:r>
            <a:r>
              <a:rPr lang="en-US"/>
              <a:t> class. Note that each Student knows which classroom he or she is in…</a:t>
            </a:r>
          </a:p>
        </p:txBody>
      </p:sp>
      <p:sp>
        <p:nvSpPr>
          <p:cNvPr id="257040" name="Text Box 16"/>
          <p:cNvSpPr txBox="1">
            <a:spLocks noChangeArrowheads="1"/>
          </p:cNvSpPr>
          <p:nvPr/>
        </p:nvSpPr>
        <p:spPr bwMode="auto">
          <a:xfrm>
            <a:off x="381000" y="642938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8080"/>
                </a:solidFill>
              </a:rPr>
              <a:t>ClassRoom</a:t>
            </a:r>
            <a:r>
              <a:rPr lang="en-US"/>
              <a:t> class refers to the Student class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chemeClr val="accent2"/>
                </a:solidFill>
              </a:rPr>
              <a:t>includes Student.h</a:t>
            </a:r>
          </a:p>
        </p:txBody>
      </p:sp>
      <p:sp>
        <p:nvSpPr>
          <p:cNvPr id="257045" name="Text Box 21"/>
          <p:cNvSpPr txBox="1">
            <a:spLocks noChangeArrowheads="1"/>
          </p:cNvSpPr>
          <p:nvPr/>
        </p:nvSpPr>
        <p:spPr bwMode="auto">
          <a:xfrm>
            <a:off x="533400" y="685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00CC"/>
                </a:solidFill>
              </a:rPr>
              <a:t>Student</a:t>
            </a:r>
            <a:r>
              <a:rPr lang="en-US"/>
              <a:t> class refers to the classroom class,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rgbClr val="006600"/>
                </a:solidFill>
              </a:rPr>
              <a:t>includes ClassRoom.h</a:t>
            </a:r>
            <a:r>
              <a:rPr lang="en-US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we have a </a:t>
            </a:r>
            <a:r>
              <a:rPr lang="en-US">
                <a:solidFill>
                  <a:srgbClr val="006600"/>
                </a:solidFill>
              </a:rPr>
              <a:t>ClassRoom</a:t>
            </a:r>
            <a:r>
              <a:rPr lang="en-US"/>
              <a:t> class that holds a bunch of </a:t>
            </a:r>
            <a:r>
              <a:rPr lang="en-US">
                <a:solidFill>
                  <a:schemeClr val="accent2"/>
                </a:solidFill>
              </a:rPr>
              <a:t>Students</a:t>
            </a:r>
            <a:r>
              <a:rPr lang="en-US"/>
              <a:t>…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57028" name="Group 4"/>
          <p:cNvGrpSpPr>
            <a:grpSpLocks/>
          </p:cNvGrpSpPr>
          <p:nvPr/>
        </p:nvGrpSpPr>
        <p:grpSpPr bwMode="auto">
          <a:xfrm>
            <a:off x="381000" y="1371600"/>
            <a:ext cx="4191000" cy="2857500"/>
            <a:chOff x="3803" y="554"/>
            <a:chExt cx="1823" cy="1800"/>
          </a:xfrm>
        </p:grpSpPr>
        <p:sp>
          <p:nvSpPr>
            <p:cNvPr id="25702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7031" name="Group 7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57032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3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57034" name="Group 10"/>
          <p:cNvGrpSpPr>
            <a:grpSpLocks/>
          </p:cNvGrpSpPr>
          <p:nvPr/>
        </p:nvGrpSpPr>
        <p:grpSpPr bwMode="auto">
          <a:xfrm>
            <a:off x="381000" y="4476750"/>
            <a:ext cx="4191000" cy="2216150"/>
            <a:chOff x="3803" y="554"/>
            <a:chExt cx="1823" cy="1396"/>
          </a:xfrm>
        </p:grpSpPr>
        <p:sp>
          <p:nvSpPr>
            <p:cNvPr id="257035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6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grpSp>
        <p:nvGrpSpPr>
          <p:cNvPr id="257037" name="Group 13"/>
          <p:cNvGrpSpPr>
            <a:grpSpLocks/>
          </p:cNvGrpSpPr>
          <p:nvPr/>
        </p:nvGrpSpPr>
        <p:grpSpPr bwMode="auto">
          <a:xfrm>
            <a:off x="4876800" y="4476750"/>
            <a:ext cx="4114800" cy="2216150"/>
            <a:chOff x="3803" y="554"/>
            <a:chExt cx="1823" cy="1396"/>
          </a:xfrm>
        </p:grpSpPr>
        <p:sp>
          <p:nvSpPr>
            <p:cNvPr id="257038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9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  <p:sp>
        <p:nvSpPr>
          <p:cNvPr id="257043" name="Rectangle 19"/>
          <p:cNvSpPr>
            <a:spLocks noChangeArrowheads="1"/>
          </p:cNvSpPr>
          <p:nvPr/>
        </p:nvSpPr>
        <p:spPr bwMode="auto">
          <a:xfrm>
            <a:off x="5349875" y="36576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4" name="Rectangle 20"/>
          <p:cNvSpPr>
            <a:spLocks noChangeArrowheads="1"/>
          </p:cNvSpPr>
          <p:nvPr/>
        </p:nvSpPr>
        <p:spPr bwMode="auto">
          <a:xfrm>
            <a:off x="4976813" y="179705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6" name="Rectangle 22"/>
          <p:cNvSpPr>
            <a:spLocks noChangeArrowheads="1"/>
          </p:cNvSpPr>
          <p:nvPr/>
        </p:nvSpPr>
        <p:spPr bwMode="auto">
          <a:xfrm>
            <a:off x="762000" y="3663950"/>
            <a:ext cx="2624138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49" name="Rectangle 25"/>
          <p:cNvSpPr>
            <a:spLocks noChangeArrowheads="1"/>
          </p:cNvSpPr>
          <p:nvPr/>
        </p:nvSpPr>
        <p:spPr bwMode="auto">
          <a:xfrm>
            <a:off x="533400" y="1808163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695325" y="763588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Do you see the problem?</a:t>
            </a:r>
          </a:p>
        </p:txBody>
      </p:sp>
      <p:sp>
        <p:nvSpPr>
          <p:cNvPr id="257053" name="Line 29"/>
          <p:cNvSpPr>
            <a:spLocks noChangeShapeType="1"/>
          </p:cNvSpPr>
          <p:nvPr/>
        </p:nvSpPr>
        <p:spPr bwMode="auto">
          <a:xfrm flipH="1" flipV="1">
            <a:off x="2328863" y="2090738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7054" name="Line 30"/>
          <p:cNvSpPr>
            <a:spLocks noChangeShapeType="1"/>
          </p:cNvSpPr>
          <p:nvPr/>
        </p:nvSpPr>
        <p:spPr bwMode="auto">
          <a:xfrm flipH="1" flipV="1">
            <a:off x="7053263" y="2082800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50" grpId="0"/>
      <p:bldP spid="257050" grpId="1"/>
      <p:bldP spid="257040" grpId="0"/>
      <p:bldP spid="257040" grpId="1"/>
      <p:bldP spid="257045" grpId="0"/>
      <p:bldP spid="257045" grpId="1"/>
      <p:bldP spid="257027" grpId="0"/>
      <p:bldP spid="257027" grpId="1"/>
      <p:bldP spid="257043" grpId="0" animBg="1"/>
      <p:bldP spid="257043" grpId="1" animBg="1"/>
      <p:bldP spid="257043" grpId="2" animBg="1"/>
      <p:bldP spid="257043" grpId="3" animBg="1"/>
      <p:bldP spid="257044" grpId="0" animBg="1"/>
      <p:bldP spid="257044" grpId="1" animBg="1"/>
      <p:bldP spid="257046" grpId="0" animBg="1"/>
      <p:bldP spid="257046" grpId="1" animBg="1"/>
      <p:bldP spid="257046" grpId="2" animBg="1"/>
      <p:bldP spid="257046" grpId="3" animBg="1"/>
      <p:bldP spid="257049" grpId="0" animBg="1"/>
      <p:bldP spid="257049" grpId="1" animBg="1"/>
      <p:bldP spid="257052" grpId="0"/>
      <p:bldP spid="257052" grpId="1"/>
      <p:bldP spid="257053" grpId="0" animBg="1"/>
      <p:bldP spid="257053" grpId="1" animBg="1"/>
      <p:bldP spid="257054" grpId="0" animBg="1"/>
      <p:bldP spid="25705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90823" name="Group 7"/>
          <p:cNvGrpSpPr>
            <a:grpSpLocks/>
          </p:cNvGrpSpPr>
          <p:nvPr/>
        </p:nvGrpSpPr>
        <p:grpSpPr bwMode="auto">
          <a:xfrm>
            <a:off x="4791075" y="804863"/>
            <a:ext cx="4191000" cy="2949575"/>
            <a:chOff x="3803" y="554"/>
            <a:chExt cx="1823" cy="1858"/>
          </a:xfrm>
        </p:grpSpPr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5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90826" name="Group 10"/>
          <p:cNvGrpSpPr>
            <a:grpSpLocks/>
          </p:cNvGrpSpPr>
          <p:nvPr/>
        </p:nvGrpSpPr>
        <p:grpSpPr bwMode="auto">
          <a:xfrm>
            <a:off x="4883150" y="3827463"/>
            <a:ext cx="4114800" cy="2857500"/>
            <a:chOff x="3803" y="554"/>
            <a:chExt cx="1823" cy="1800"/>
          </a:xfrm>
        </p:grpSpPr>
        <p:sp>
          <p:nvSpPr>
            <p:cNvPr id="2908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90829" name="Group 13"/>
          <p:cNvGrpSpPr>
            <a:grpSpLocks/>
          </p:cNvGrpSpPr>
          <p:nvPr/>
        </p:nvGrpSpPr>
        <p:grpSpPr bwMode="auto">
          <a:xfrm>
            <a:off x="381000" y="600075"/>
            <a:ext cx="4191000" cy="6380163"/>
            <a:chOff x="3803" y="554"/>
            <a:chExt cx="1823" cy="3936"/>
          </a:xfrm>
        </p:grpSpPr>
        <p:sp>
          <p:nvSpPr>
            <p:cNvPr id="290830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68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int main()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  Student david;</a:t>
              </a:r>
            </a:p>
            <a:p>
              <a:r>
                <a:rPr lang="en-US" sz="1600" b="1">
                  <a:latin typeface="Courier New" pitchFamily="49" charset="0"/>
                </a:rPr>
                <a:t>   …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  <a:p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290831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601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main.cpp</a:t>
              </a:r>
            </a:p>
          </p:txBody>
        </p:sp>
      </p:grpSp>
      <p:sp>
        <p:nvSpPr>
          <p:cNvPr id="290845" name="Rectangle 29"/>
          <p:cNvSpPr>
            <a:spLocks noChangeArrowheads="1"/>
          </p:cNvSpPr>
          <p:nvPr/>
        </p:nvSpPr>
        <p:spPr bwMode="auto">
          <a:xfrm>
            <a:off x="541338" y="5402263"/>
            <a:ext cx="3708400" cy="1244600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0840" name="Rectangle 24"/>
          <p:cNvSpPr>
            <a:spLocks noChangeArrowheads="1"/>
          </p:cNvSpPr>
          <p:nvPr/>
        </p:nvSpPr>
        <p:spPr bwMode="auto">
          <a:xfrm>
            <a:off x="473075" y="1030288"/>
            <a:ext cx="262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1" name="Rectangle 25"/>
          <p:cNvSpPr>
            <a:spLocks noChangeArrowheads="1"/>
          </p:cNvSpPr>
          <p:nvPr/>
        </p:nvSpPr>
        <p:spPr bwMode="auto">
          <a:xfrm>
            <a:off x="4879975" y="12176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4878388" y="12192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67288" y="42418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4970463" y="4627563"/>
            <a:ext cx="4572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...</a:t>
            </a:r>
          </a:p>
          <a:p>
            <a:r>
              <a:rPr lang="en-US" sz="1600" b="1">
                <a:latin typeface="Courier New" pitchFamily="49" charset="0"/>
              </a:rPr>
              <a:t> </a:t>
            </a:r>
            <a:endParaRPr lang="en-US" sz="1600" b="1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 Student m_studs[100];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4878388" y="121602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4876800" y="1217613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50" name="AutoShape 34"/>
          <p:cNvSpPr>
            <a:spLocks noChangeArrowheads="1"/>
          </p:cNvSpPr>
          <p:nvPr/>
        </p:nvSpPr>
        <p:spPr bwMode="auto">
          <a:xfrm>
            <a:off x="1992660" y="1766244"/>
            <a:ext cx="5453962" cy="3476327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400" dirty="0"/>
              <a:t>The compiler will keep </a:t>
            </a:r>
            <a:br>
              <a:rPr lang="en-US" sz="2400" dirty="0"/>
            </a:br>
            <a:r>
              <a:rPr lang="en-US" sz="2400" dirty="0"/>
              <a:t>going forever</a:t>
            </a:r>
            <a:r>
              <a:rPr lang="en-US" sz="2400" dirty="0" smtClean="0"/>
              <a:t>!!!!!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(oh, and adding Include Guards</a:t>
            </a:r>
            <a:br>
              <a:rPr lang="en-US" sz="2400" dirty="0" smtClean="0"/>
            </a:br>
            <a:r>
              <a:rPr lang="en-US" sz="2400" dirty="0" smtClean="0"/>
              <a:t>doesn’t solve the underlying</a:t>
            </a:r>
          </a:p>
          <a:p>
            <a:pPr algn="ctr"/>
            <a:r>
              <a:rPr lang="en-US" sz="2400" dirty="0" smtClean="0"/>
              <a:t>problem either!)</a:t>
            </a:r>
            <a:endParaRPr lang="en-US" sz="2400" dirty="0"/>
          </a:p>
          <a:p>
            <a:pPr algn="ctr"/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0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48698 -0.062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0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-0.06296 L -0.48698 0.2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49722 -0.4925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61" y="-246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5007 -0.467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-23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0.21366 L -0.48802 0.5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88 -0.48981 L -0.49705 -0.204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0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0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648 L -0.4868 -0.062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0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45" grpId="0" animBg="1"/>
      <p:bldP spid="290840" grpId="0"/>
      <p:bldP spid="290841" grpId="0"/>
      <p:bldP spid="290841" grpId="1"/>
      <p:bldP spid="290841" grpId="2"/>
      <p:bldP spid="290842" grpId="0"/>
      <p:bldP spid="290842" grpId="1"/>
      <p:bldP spid="290843" grpId="0"/>
      <p:bldP spid="290843" grpId="1"/>
      <p:bldP spid="290844" grpId="0"/>
      <p:bldP spid="290844" grpId="1"/>
      <p:bldP spid="290848" grpId="0"/>
      <p:bldP spid="290849" grpId="0"/>
      <p:bldP spid="29085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97" name="Text Box 25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59098" name="Text Box 26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#1:</a:t>
            </a:r>
            <a:r>
              <a:rPr lang="en-US"/>
              <a:t> </a:t>
            </a:r>
            <a:br>
              <a:rPr lang="en-US"/>
            </a:br>
            <a:r>
              <a:rPr lang="en-US"/>
              <a:t>Look at the two class definitions in your .h files.  At least one of them should NOT need the full #include.</a:t>
            </a:r>
          </a:p>
        </p:txBody>
      </p:sp>
      <p:sp>
        <p:nvSpPr>
          <p:cNvPr id="259099" name="Text Box 27"/>
          <p:cNvSpPr txBox="1">
            <a:spLocks noChangeArrowheads="1"/>
          </p:cNvSpPr>
          <p:nvPr/>
        </p:nvSpPr>
        <p:spPr bwMode="auto">
          <a:xfrm>
            <a:off x="457200" y="1905000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Question: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/>
              <a:t>Which of our two classes doesn’t need the full #include? Why?</a:t>
            </a:r>
          </a:p>
        </p:txBody>
      </p:sp>
      <p:grpSp>
        <p:nvGrpSpPr>
          <p:cNvPr id="259100" name="Group 28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59101" name="Text Box 2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2" name="Text Box 30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9103" name="Group 31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59104" name="Text Box 3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5" name="Text Box 3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59106" name="AutoShape 34"/>
          <p:cNvSpPr>
            <a:spLocks noChangeArrowheads="1"/>
          </p:cNvSpPr>
          <p:nvPr/>
        </p:nvSpPr>
        <p:spPr bwMode="auto">
          <a:xfrm flipH="1">
            <a:off x="5562600" y="2514600"/>
            <a:ext cx="3429000" cy="1295400"/>
          </a:xfrm>
          <a:prstGeom prst="wedgeRoundRectCallout">
            <a:avLst>
              <a:gd name="adj1" fmla="val -3426"/>
              <a:gd name="adj2" fmla="val 220588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defines actual </a:t>
            </a:r>
            <a:r>
              <a:rPr lang="en-US" sz="1800">
                <a:solidFill>
                  <a:srgbClr val="0000CC"/>
                </a:solidFill>
              </a:rPr>
              <a:t>Student variables</a:t>
            </a:r>
            <a:r>
              <a:rPr lang="en-US" sz="1800"/>
              <a:t>… It therefore requires the full class definition to work!</a:t>
            </a:r>
          </a:p>
        </p:txBody>
      </p:sp>
      <p:sp>
        <p:nvSpPr>
          <p:cNvPr id="259108" name="AutoShape 36"/>
          <p:cNvSpPr>
            <a:spLocks noChangeArrowheads="1"/>
          </p:cNvSpPr>
          <p:nvPr/>
        </p:nvSpPr>
        <p:spPr bwMode="auto">
          <a:xfrm>
            <a:off x="1100138" y="2058988"/>
            <a:ext cx="4225925" cy="1827212"/>
          </a:xfrm>
          <a:prstGeom prst="wedgeRoundRectCallout">
            <a:avLst>
              <a:gd name="adj1" fmla="val -23366"/>
              <a:gd name="adj2" fmla="val 17198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</a:t>
            </a:r>
            <a:r>
              <a:rPr lang="en-US" sz="1800">
                <a:solidFill>
                  <a:srgbClr val="FF0000"/>
                </a:solidFill>
              </a:rPr>
              <a:t>JUST</a:t>
            </a:r>
            <a:r>
              <a:rPr lang="en-US" sz="2400"/>
              <a:t> </a:t>
            </a:r>
            <a:r>
              <a:rPr lang="en-US" sz="1800"/>
              <a:t>defines a </a:t>
            </a:r>
            <a:r>
              <a:rPr lang="en-US" sz="1800">
                <a:solidFill>
                  <a:srgbClr val="0000CC"/>
                </a:solidFill>
              </a:rPr>
              <a:t>pointer to a ClassRoom. </a:t>
            </a:r>
            <a:r>
              <a:rPr lang="en-US" sz="1800"/>
              <a:t>It does NOT hold a full ClassRoom variable and therefore doesn’t require the full class definition here!!!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98" grpId="0"/>
      <p:bldP spid="259098" grpId="1"/>
      <p:bldP spid="259099" grpId="0"/>
      <p:bldP spid="259099" grpId="1"/>
      <p:bldP spid="259106" grpId="0" animBg="1"/>
      <p:bldP spid="259106" grpId="1" animBg="1"/>
      <p:bldP spid="259108" grpId="0" animBg="1"/>
      <p:bldP spid="259108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49" name="Group 29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61150" name="Text Box 3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51" name="Text Box 31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#2:</a:t>
            </a:r>
            <a:r>
              <a:rPr lang="en-US"/>
              <a:t> </a:t>
            </a:r>
            <a:br>
              <a:rPr lang="en-US"/>
            </a:br>
            <a:r>
              <a:rPr lang="en-US"/>
              <a:t>Take the class that does NOT require the full #include </a:t>
            </a:r>
            <a:br>
              <a:rPr lang="en-US"/>
            </a:br>
            <a:r>
              <a:rPr lang="en-US"/>
              <a:t>(forget the other one) and update its header file:</a:t>
            </a: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Replace the </a:t>
            </a:r>
            <a:r>
              <a:rPr lang="en-US">
                <a:solidFill>
                  <a:srgbClr val="FF0000"/>
                </a:solidFill>
              </a:rPr>
              <a:t>#include “XXXX.h” </a:t>
            </a:r>
            <a:r>
              <a:rPr lang="en-US">
                <a:solidFill>
                  <a:srgbClr val="0000CC"/>
                </a:solidFill>
              </a:rPr>
              <a:t>statement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>
                <a:solidFill>
                  <a:srgbClr val="0000CC"/>
                </a:solidFill>
              </a:rPr>
              <a:t>with the following: </a:t>
            </a:r>
            <a:r>
              <a:rPr lang="en-US">
                <a:solidFill>
                  <a:srgbClr val="FF0000"/>
                </a:solidFill>
              </a:rPr>
              <a:t>class YYY;</a:t>
            </a:r>
          </a:p>
          <a:p>
            <a:pPr algn="ctr"/>
            <a:r>
              <a:rPr lang="en-US">
                <a:solidFill>
                  <a:srgbClr val="0000CC"/>
                </a:solidFill>
              </a:rPr>
              <a:t>Where </a:t>
            </a:r>
            <a:r>
              <a:rPr lang="en-US">
                <a:solidFill>
                  <a:srgbClr val="FF0000"/>
                </a:solidFill>
              </a:rPr>
              <a:t>YYY </a:t>
            </a:r>
            <a:r>
              <a:rPr lang="en-US">
                <a:solidFill>
                  <a:srgbClr val="0000CC"/>
                </a:solidFill>
              </a:rPr>
              <a:t>is the other class name (e.g., </a:t>
            </a:r>
            <a:r>
              <a:rPr lang="en-US">
                <a:solidFill>
                  <a:srgbClr val="FF0000"/>
                </a:solidFill>
              </a:rPr>
              <a:t>ClassRoom</a:t>
            </a:r>
            <a:r>
              <a:rPr lang="en-US">
                <a:solidFill>
                  <a:srgbClr val="0000CC"/>
                </a:solidFill>
              </a:rPr>
              <a:t>).</a:t>
            </a:r>
            <a:endParaRPr lang="en-US"/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533400" y="4114800"/>
            <a:ext cx="31242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473075" y="4090988"/>
            <a:ext cx="1941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class ClassRoom;</a:t>
            </a:r>
          </a:p>
        </p:txBody>
      </p:sp>
      <p:sp>
        <p:nvSpPr>
          <p:cNvPr id="261138" name="Text Box 18"/>
          <p:cNvSpPr txBox="1">
            <a:spLocks noChangeArrowheads="1"/>
          </p:cNvSpPr>
          <p:nvPr/>
        </p:nvSpPr>
        <p:spPr bwMode="auto">
          <a:xfrm>
            <a:off x="5029200" y="3641725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there’s another class called ‘ClassRoom’ but we’re not going to tell you exactly what it looks like just yet.”</a:t>
            </a:r>
          </a:p>
        </p:txBody>
      </p:sp>
      <p:grpSp>
        <p:nvGrpSpPr>
          <p:cNvPr id="261146" name="Group 26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48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61139" name="AutoShape 19"/>
          <p:cNvSpPr>
            <a:spLocks noChangeArrowheads="1"/>
          </p:cNvSpPr>
          <p:nvPr/>
        </p:nvSpPr>
        <p:spPr bwMode="auto">
          <a:xfrm flipH="1">
            <a:off x="4460875" y="3471863"/>
            <a:ext cx="4378325" cy="2852737"/>
          </a:xfrm>
          <a:prstGeom prst="wedgeRoundRectCallout">
            <a:avLst>
              <a:gd name="adj1" fmla="val -57329"/>
              <a:gd name="adj2" fmla="val 6786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“Alright smartypants, I’ll trust you.</a:t>
            </a:r>
            <a:br>
              <a:rPr lang="en-US" sz="1800"/>
            </a:br>
            <a:endParaRPr lang="en-US" sz="1000"/>
          </a:p>
          <a:p>
            <a:pPr algn="ctr"/>
            <a:r>
              <a:rPr lang="en-US" sz="1800"/>
              <a:t>  But if won’t tell me about ClassRoom’s functions and variables</a:t>
            </a:r>
          </a:p>
          <a:p>
            <a:pPr algn="ctr"/>
            <a:r>
              <a:rPr lang="en-US" sz="1000"/>
              <a:t/>
            </a:r>
            <a:br>
              <a:rPr lang="en-US" sz="1000"/>
            </a:br>
            <a:r>
              <a:rPr lang="en-US" sz="1800"/>
              <a:t> …then you can’t define any actual variables with it </a:t>
            </a:r>
            <a:br>
              <a:rPr lang="en-US" sz="1800"/>
            </a:br>
            <a:endParaRPr lang="en-US" sz="1000"/>
          </a:p>
          <a:p>
            <a:pPr algn="ctr"/>
            <a:r>
              <a:rPr lang="en-US" sz="1800"/>
              <a:t>or call any member functions on it.”</a:t>
            </a:r>
          </a:p>
        </p:txBody>
      </p:sp>
      <p:sp>
        <p:nvSpPr>
          <p:cNvPr id="261152" name="Rectangle 32"/>
          <p:cNvSpPr>
            <a:spLocks noChangeArrowheads="1"/>
          </p:cNvSpPr>
          <p:nvPr/>
        </p:nvSpPr>
        <p:spPr bwMode="auto">
          <a:xfrm>
            <a:off x="3248025" y="6018213"/>
            <a:ext cx="1139825" cy="366712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, haha;</a:t>
            </a:r>
          </a:p>
        </p:txBody>
      </p:sp>
      <p:sp>
        <p:nvSpPr>
          <p:cNvPr id="261153" name="AutoShape 33"/>
          <p:cNvSpPr>
            <a:spLocks noChangeArrowheads="1"/>
          </p:cNvSpPr>
          <p:nvPr/>
        </p:nvSpPr>
        <p:spPr bwMode="auto">
          <a:xfrm flipH="1">
            <a:off x="1531938" y="3844925"/>
            <a:ext cx="4191000" cy="1566863"/>
          </a:xfrm>
          <a:prstGeom prst="wedgeRoundRectCallout">
            <a:avLst>
              <a:gd name="adj1" fmla="val 944"/>
              <a:gd name="adj2" fmla="val 937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Programmer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“I think I’ll have a little fun!  Let’s see what the compiler says if I define a full variable!”</a:t>
            </a:r>
          </a:p>
        </p:txBody>
      </p:sp>
      <p:sp>
        <p:nvSpPr>
          <p:cNvPr id="261154" name="AutoShape 34"/>
          <p:cNvSpPr>
            <a:spLocks noChangeArrowheads="1"/>
          </p:cNvSpPr>
          <p:nvPr/>
        </p:nvSpPr>
        <p:spPr bwMode="auto">
          <a:xfrm flipH="1">
            <a:off x="4538663" y="4038600"/>
            <a:ext cx="4191000" cy="1566863"/>
          </a:xfrm>
          <a:prstGeom prst="wedgeRoundRectCallout">
            <a:avLst>
              <a:gd name="adj1" fmla="val -60875"/>
              <a:gd name="adj2" fmla="val 12943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replies: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“Wannt play nasty?  Ok. </a:t>
            </a:r>
            <a:br>
              <a:rPr lang="en-US" sz="1800"/>
            </a:br>
            <a:r>
              <a:rPr lang="en-US" sz="1800"/>
              <a:t>Here are 9000 </a:t>
            </a:r>
            <a:r>
              <a:rPr lang="en-US" sz="1800">
                <a:solidFill>
                  <a:srgbClr val="FF0000"/>
                </a:solidFill>
              </a:rPr>
              <a:t>SYNTAX ERRORS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for you to deal with!”</a:t>
            </a:r>
          </a:p>
        </p:txBody>
      </p:sp>
      <p:sp>
        <p:nvSpPr>
          <p:cNvPr id="261155" name="Text Box 35"/>
          <p:cNvSpPr txBox="1">
            <a:spLocks noChangeArrowheads="1"/>
          </p:cNvSpPr>
          <p:nvPr/>
        </p:nvSpPr>
        <p:spPr bwMode="auto">
          <a:xfrm>
            <a:off x="1541463" y="3629025"/>
            <a:ext cx="195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FF0000"/>
                </a:solidFill>
                <a:latin typeface="Algerian" pitchFamily="82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26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3" grpId="1"/>
      <p:bldP spid="261124" grpId="0"/>
      <p:bldP spid="261124" grpId="1"/>
      <p:bldP spid="261134" grpId="0" animBg="1"/>
      <p:bldP spid="261137" grpId="0"/>
      <p:bldP spid="261138" grpId="0"/>
      <p:bldP spid="261138" grpId="1"/>
      <p:bldP spid="261139" grpId="0" uiExpand="1" build="p" animBg="1"/>
      <p:bldP spid="261139" grpId="1" build="allAtOnce" animBg="1"/>
      <p:bldP spid="261152" grpId="0" animBg="1"/>
      <p:bldP spid="261152" grpId="1" animBg="1"/>
      <p:bldP spid="261153" grpId="0" animBg="1"/>
      <p:bldP spid="261153" grpId="1" animBg="1"/>
      <p:bldP spid="261154" grpId="0" animBg="1"/>
      <p:bldP spid="261154" grpId="1" animBg="1"/>
      <p:bldP spid="261155" grpId="0"/>
      <p:bldP spid="261155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4876800" y="762000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#3:</a:t>
            </a:r>
            <a:r>
              <a:rPr lang="en-US"/>
              <a:t> </a:t>
            </a:r>
            <a:br>
              <a:rPr lang="en-US"/>
            </a:br>
            <a:r>
              <a:rPr lang="en-US"/>
              <a:t>Almost done. Now update the CPP file for this class by #including the other header file normally.</a:t>
            </a:r>
          </a:p>
        </p:txBody>
      </p:sp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3184" name="Group 16"/>
          <p:cNvGrpSpPr>
            <a:grpSpLocks/>
          </p:cNvGrpSpPr>
          <p:nvPr/>
        </p:nvGrpSpPr>
        <p:grpSpPr bwMode="auto">
          <a:xfrm>
            <a:off x="381000" y="3679825"/>
            <a:ext cx="4191000" cy="2917825"/>
            <a:chOff x="240" y="2318"/>
            <a:chExt cx="2640" cy="1838"/>
          </a:xfrm>
        </p:grpSpPr>
        <p:grpSp>
          <p:nvGrpSpPr>
            <p:cNvPr id="263173" name="Group 5"/>
            <p:cNvGrpSpPr>
              <a:grpSpLocks/>
            </p:cNvGrpSpPr>
            <p:nvPr/>
          </p:nvGrpSpPr>
          <p:grpSpPr bwMode="auto">
            <a:xfrm>
              <a:off x="240" y="2318"/>
              <a:ext cx="2640" cy="1838"/>
              <a:chOff x="3803" y="554"/>
              <a:chExt cx="1823" cy="1838"/>
            </a:xfrm>
          </p:grpSpPr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84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4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3175" name="Text Box 7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3176" name="Text Box 8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3177" name="Rectangle 9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grpSp>
        <p:nvGrpSpPr>
          <p:cNvPr id="263185" name="Group 17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3186" name="Text Box 1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3187" name="Text Box 19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sp>
        <p:nvSpPr>
          <p:cNvPr id="263189" name="Text Box 21"/>
          <p:cNvSpPr txBox="1">
            <a:spLocks noChangeArrowheads="1"/>
          </p:cNvSpPr>
          <p:nvPr/>
        </p:nvSpPr>
        <p:spPr bwMode="auto">
          <a:xfrm>
            <a:off x="5029200" y="2590800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since my CPP file is going to actually </a:t>
            </a:r>
            <a:br>
              <a:rPr lang="en-US"/>
            </a:br>
            <a:r>
              <a:rPr lang="en-US"/>
              <a:t>use class’s functionality, I’ll now tell you all the details about the class.”</a:t>
            </a:r>
          </a:p>
        </p:txBody>
      </p:sp>
      <p:sp>
        <p:nvSpPr>
          <p:cNvPr id="263190" name="AutoShape 22"/>
          <p:cNvSpPr>
            <a:spLocks noChangeArrowheads="1"/>
          </p:cNvSpPr>
          <p:nvPr/>
        </p:nvSpPr>
        <p:spPr bwMode="auto">
          <a:xfrm flipH="1">
            <a:off x="4648200" y="4114800"/>
            <a:ext cx="4191000" cy="2209800"/>
          </a:xfrm>
          <a:prstGeom prst="wedgeRoundRectCallout">
            <a:avLst>
              <a:gd name="adj1" fmla="val -57653"/>
              <a:gd name="adj2" fmla="val 73347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Ah, ok, now I can see the full definition of what a ClassRoom variable really is…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Feel free to call its getRmNum() method if you like!</a:t>
            </a:r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990600" y="60198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3197" name="Text Box 29"/>
          <p:cNvSpPr txBox="1">
            <a:spLocks noChangeArrowheads="1"/>
          </p:cNvSpPr>
          <p:nvPr/>
        </p:nvSpPr>
        <p:spPr bwMode="auto">
          <a:xfrm>
            <a:off x="5029200" y="5110163"/>
            <a:ext cx="3505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compiler is happy as long as you #include the class definition before you actually use the class in your functions…</a:t>
            </a:r>
          </a:p>
        </p:txBody>
      </p:sp>
      <p:sp>
        <p:nvSpPr>
          <p:cNvPr id="263198" name="AutoShape 30"/>
          <p:cNvSpPr>
            <a:spLocks noChangeArrowheads="1"/>
          </p:cNvSpPr>
          <p:nvPr/>
        </p:nvSpPr>
        <p:spPr bwMode="auto">
          <a:xfrm flipH="1">
            <a:off x="2819400" y="40386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You’re calling a member function of ClassRoom here…</a:t>
            </a:r>
          </a:p>
        </p:txBody>
      </p:sp>
      <p:sp>
        <p:nvSpPr>
          <p:cNvPr id="263199" name="AutoShape 31"/>
          <p:cNvSpPr>
            <a:spLocks noChangeArrowheads="1"/>
          </p:cNvSpPr>
          <p:nvPr/>
        </p:nvSpPr>
        <p:spPr bwMode="auto">
          <a:xfrm flipH="1">
            <a:off x="2514600" y="30480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So you must #include its header file here!</a:t>
            </a:r>
          </a:p>
        </p:txBody>
      </p:sp>
      <p:sp>
        <p:nvSpPr>
          <p:cNvPr id="263200" name="AutoShape 32"/>
          <p:cNvSpPr>
            <a:spLocks noChangeArrowheads="1"/>
          </p:cNvSpPr>
          <p:nvPr/>
        </p:nvSpPr>
        <p:spPr bwMode="auto">
          <a:xfrm flipH="1">
            <a:off x="3048000" y="2133600"/>
            <a:ext cx="4267200" cy="1371600"/>
          </a:xfrm>
          <a:prstGeom prst="wedgeRoundRectCallout">
            <a:avLst>
              <a:gd name="adj1" fmla="val 48620"/>
              <a:gd name="adj2" fmla="val 76620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Since this .H file JUST has a pointer to a ClassRoom (but no code in this file that uses or defines a full ClassRoom variable)…</a:t>
            </a:r>
          </a:p>
        </p:txBody>
      </p:sp>
      <p:sp>
        <p:nvSpPr>
          <p:cNvPr id="263201" name="AutoShape 33"/>
          <p:cNvSpPr>
            <a:spLocks noChangeArrowheads="1"/>
          </p:cNvSpPr>
          <p:nvPr/>
        </p:nvSpPr>
        <p:spPr bwMode="auto">
          <a:xfrm flipH="1">
            <a:off x="1828800" y="349250"/>
            <a:ext cx="2971800" cy="1219200"/>
          </a:xfrm>
          <a:prstGeom prst="wedgeRoundRectCallout">
            <a:avLst>
              <a:gd name="adj1" fmla="val 43426"/>
              <a:gd name="adj2" fmla="val 7538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All you need is this </a:t>
            </a:r>
            <a:r>
              <a:rPr lang="en-US" sz="1800">
                <a:solidFill>
                  <a:srgbClr val="FF0000"/>
                </a:solidFill>
              </a:rPr>
              <a:t>class declaration; 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line to give the compiler a heads-up.</a:t>
            </a:r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 flipH="1">
            <a:off x="2235200" y="4013200"/>
            <a:ext cx="2786063" cy="203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0052 -0.3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6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/>
      <p:bldP spid="263188" grpId="0"/>
      <p:bldP spid="263189" grpId="0"/>
      <p:bldP spid="263190" grpId="0" animBg="1"/>
      <p:bldP spid="263190" grpId="1" animBg="1"/>
      <p:bldP spid="263195" grpId="0" animBg="1"/>
      <p:bldP spid="263195" grpId="1" animBg="1"/>
      <p:bldP spid="263197" grpId="0"/>
      <p:bldP spid="263198" grpId="0" animBg="1"/>
      <p:bldP spid="263198" grpId="1" animBg="1"/>
      <p:bldP spid="263199" grpId="0" animBg="1"/>
      <p:bldP spid="263199" grpId="1" animBg="1"/>
      <p:bldP spid="263200" grpId="0" animBg="1"/>
      <p:bldP spid="263200" grpId="1" animBg="1"/>
      <p:bldP spid="263201" grpId="0" animBg="1"/>
      <p:bldP spid="263201" grpId="1" animBg="1"/>
      <p:bldP spid="263208" grpId="0" animBg="1"/>
      <p:bldP spid="263208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4876800" y="960438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#4:</a:t>
            </a:r>
            <a:r>
              <a:rPr lang="en-US"/>
              <a:t> </a:t>
            </a:r>
            <a:br>
              <a:rPr lang="en-US"/>
            </a:br>
            <a:r>
              <a:rPr lang="en-US"/>
              <a:t>Finally, make sure that your class doesn’t have any other member functions that violate our </a:t>
            </a:r>
            <a:r>
              <a:rPr lang="en-US">
                <a:solidFill>
                  <a:srgbClr val="6600CC"/>
                </a:solidFill>
              </a:rPr>
              <a:t>#include vs class </a:t>
            </a:r>
            <a:r>
              <a:rPr lang="en-US"/>
              <a:t>rules…</a:t>
            </a:r>
          </a:p>
        </p:txBody>
      </p:sp>
      <p:sp>
        <p:nvSpPr>
          <p:cNvPr id="265219" name="Text Box 3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5226" name="Group 10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52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52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5243" name="Group 27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5244" name="Group 28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5245" name="Text Box 29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…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5246" name="Text Box 30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5247" name="Text Box 31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5248" name="Rectangle 32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5255" name="Text Box 39"/>
          <p:cNvSpPr txBox="1">
            <a:spLocks noChangeArrowheads="1"/>
          </p:cNvSpPr>
          <p:nvPr/>
        </p:nvSpPr>
        <p:spPr bwMode="auto">
          <a:xfrm>
            <a:off x="685800" y="2984500"/>
            <a:ext cx="35814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5256" name="Text Box 40"/>
          <p:cNvSpPr txBox="1">
            <a:spLocks noChangeArrowheads="1"/>
          </p:cNvSpPr>
          <p:nvPr/>
        </p:nvSpPr>
        <p:spPr bwMode="auto">
          <a:xfrm>
            <a:off x="4953000" y="3651250"/>
            <a:ext cx="3886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you have defined one or more functions DIRECTLY in your class definition AND they use your other class in a significant way, then you must MOVE them to the CPP file.</a:t>
            </a:r>
          </a:p>
        </p:txBody>
      </p:sp>
      <p:sp>
        <p:nvSpPr>
          <p:cNvPr id="265257" name="Text Box 41"/>
          <p:cNvSpPr txBox="1">
            <a:spLocks noChangeArrowheads="1"/>
          </p:cNvSpPr>
          <p:nvPr/>
        </p:nvSpPr>
        <p:spPr bwMode="auto">
          <a:xfrm>
            <a:off x="533400" y="5257800"/>
            <a:ext cx="4038600" cy="1022350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/>
            </a:r>
            <a:br>
              <a:rPr lang="en-US" sz="1800" b="1">
                <a:latin typeface="Courier New" pitchFamily="49" charset="0"/>
              </a:rPr>
            </a:br>
            <a:endParaRPr lang="en-US" sz="1800" b="1">
              <a:latin typeface="Courier New" pitchFamily="49" charset="0"/>
            </a:endParaRPr>
          </a:p>
          <a:p>
            <a:endParaRPr lang="en-US" sz="700" b="1">
              <a:latin typeface="Courier New" pitchFamily="49" charset="0"/>
            </a:endParaRPr>
          </a:p>
        </p:txBody>
      </p:sp>
      <p:sp>
        <p:nvSpPr>
          <p:cNvPr id="265258" name="Text Box 42"/>
          <p:cNvSpPr txBox="1">
            <a:spLocks noChangeArrowheads="1"/>
          </p:cNvSpPr>
          <p:nvPr/>
        </p:nvSpPr>
        <p:spPr bwMode="auto">
          <a:xfrm>
            <a:off x="609600" y="28368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59" name="AutoShape 43"/>
          <p:cNvSpPr>
            <a:spLocks noChangeArrowheads="1"/>
          </p:cNvSpPr>
          <p:nvPr/>
        </p:nvSpPr>
        <p:spPr bwMode="auto">
          <a:xfrm flipH="1">
            <a:off x="2819400" y="795338"/>
            <a:ext cx="3962400" cy="1981200"/>
          </a:xfrm>
          <a:prstGeom prst="wedgeRoundRectCallout">
            <a:avLst>
              <a:gd name="adj1" fmla="val 43389"/>
              <a:gd name="adj2" fmla="val 682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Hey! Wait a second, you’re calling the getRmNum( ) function but you haven’t defined the full class. </a:t>
            </a:r>
            <a:r>
              <a:rPr lang="en-US" sz="1800">
                <a:solidFill>
                  <a:srgbClr val="FF0000"/>
                </a:solidFill>
              </a:rPr>
              <a:t>No WAY!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Fix it or DIE!</a:t>
            </a:r>
          </a:p>
        </p:txBody>
      </p:sp>
      <p:sp>
        <p:nvSpPr>
          <p:cNvPr id="265260" name="Rectangle 44"/>
          <p:cNvSpPr>
            <a:spLocks noChangeArrowheads="1"/>
          </p:cNvSpPr>
          <p:nvPr/>
        </p:nvSpPr>
        <p:spPr bwMode="auto">
          <a:xfrm>
            <a:off x="609600" y="2836863"/>
            <a:ext cx="2506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 New" pitchFamily="49" charset="0"/>
              </a:rPr>
              <a:t>void beObnoxious();</a:t>
            </a:r>
          </a:p>
        </p:txBody>
      </p:sp>
      <p:sp>
        <p:nvSpPr>
          <p:cNvPr id="265262" name="Text Box 46"/>
          <p:cNvSpPr txBox="1">
            <a:spLocks noChangeArrowheads="1"/>
          </p:cNvSpPr>
          <p:nvPr/>
        </p:nvSpPr>
        <p:spPr bwMode="auto">
          <a:xfrm>
            <a:off x="585788" y="53895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Student::beObnoxious()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61" name="AutoShape 45"/>
          <p:cNvSpPr>
            <a:spLocks noChangeArrowheads="1"/>
          </p:cNvSpPr>
          <p:nvPr/>
        </p:nvSpPr>
        <p:spPr bwMode="auto">
          <a:xfrm flipH="1">
            <a:off x="3200400" y="3767138"/>
            <a:ext cx="3962400" cy="1524000"/>
          </a:xfrm>
          <a:prstGeom prst="wedgeRoundRectCallout">
            <a:avLst>
              <a:gd name="adj1" fmla="val 43389"/>
              <a:gd name="adj2" fmla="val 73644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Alright. That’s better.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Don’t let it happen again.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0243 0.3733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5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/>
      <p:bldP spid="265218" grpId="1"/>
      <p:bldP spid="265255" grpId="0" animBg="1"/>
      <p:bldP spid="265256" grpId="0"/>
      <p:bldP spid="265256" grpId="1"/>
      <p:bldP spid="265257" grpId="0" animBg="1"/>
      <p:bldP spid="265258" grpId="0"/>
      <p:bldP spid="265258" grpId="1"/>
      <p:bldP spid="265258" grpId="2"/>
      <p:bldP spid="265259" grpId="0" animBg="1"/>
      <p:bldP spid="265259" grpId="1" animBg="1"/>
      <p:bldP spid="265260" grpId="0"/>
      <p:bldP spid="265262" grpId="0"/>
      <p:bldP spid="265261" grpId="0" animBg="1"/>
      <p:bldP spid="265261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354013" y="0"/>
            <a:ext cx="8408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9316" name="Group 4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931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1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9320" name="Group 8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9321" name="Group 9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9322" name="Text Box 10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9323" name="Text Box 11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9324" name="Text Box 12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9325" name="Rectangle 13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9327" name="Text Box 15"/>
          <p:cNvSpPr txBox="1">
            <a:spLocks noChangeArrowheads="1"/>
          </p:cNvSpPr>
          <p:nvPr/>
        </p:nvSpPr>
        <p:spPr bwMode="auto">
          <a:xfrm>
            <a:off x="914400" y="593725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Now let’s look at both of our classes…  Notice, we no longer have a cyclical reference! Woohoo!</a:t>
            </a:r>
          </a:p>
        </p:txBody>
      </p:sp>
      <p:grpSp>
        <p:nvGrpSpPr>
          <p:cNvPr id="269333" name="Group 21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69334" name="Text Box 2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9335" name="Text Box 2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69336" name="Group 24"/>
          <p:cNvGrpSpPr>
            <a:grpSpLocks/>
          </p:cNvGrpSpPr>
          <p:nvPr/>
        </p:nvGrpSpPr>
        <p:grpSpPr bwMode="auto">
          <a:xfrm>
            <a:off x="4876800" y="4325938"/>
            <a:ext cx="4114800" cy="2216150"/>
            <a:chOff x="3803" y="554"/>
            <a:chExt cx="1823" cy="1396"/>
          </a:xfrm>
        </p:grpSpPr>
        <p:sp>
          <p:nvSpPr>
            <p:cNvPr id="269337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38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123825" y="101600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70C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669925" y="0"/>
            <a:ext cx="45116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5410200" y="304800"/>
            <a:ext cx="3429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If a constructor requires parameters:</a:t>
            </a:r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1428750" y="21717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2600325" y="2171700"/>
            <a:ext cx="1676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5410200" y="1296988"/>
            <a:ext cx="34290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You </a:t>
            </a:r>
            <a:r>
              <a:rPr lang="en-US" sz="2400">
                <a:solidFill>
                  <a:schemeClr val="accent2"/>
                </a:solidFill>
              </a:rPr>
              <a:t>must</a:t>
            </a:r>
            <a:r>
              <a:rPr lang="en-US" sz="2400">
                <a:solidFill>
                  <a:schemeClr val="tx2"/>
                </a:solidFill>
              </a:rPr>
              <a:t> to provide values for those parameters when you create a new variable:</a:t>
            </a: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4995436" y="4627934"/>
            <a:ext cx="4088765" cy="183689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1419225" y="1885950"/>
            <a:ext cx="3048000" cy="314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200525" y="1842501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)</a:t>
            </a:r>
          </a:p>
        </p:txBody>
      </p:sp>
      <p:grpSp>
        <p:nvGrpSpPr>
          <p:cNvPr id="112663" name="Group 23"/>
          <p:cNvGrpSpPr>
            <a:grpSpLocks/>
          </p:cNvGrpSpPr>
          <p:nvPr/>
        </p:nvGrpSpPr>
        <p:grpSpPr bwMode="auto">
          <a:xfrm>
            <a:off x="1911350" y="2406650"/>
            <a:ext cx="1746250" cy="641350"/>
            <a:chOff x="1204" y="1516"/>
            <a:chExt cx="1100" cy="404"/>
          </a:xfrm>
        </p:grpSpPr>
        <p:sp>
          <p:nvSpPr>
            <p:cNvPr id="112661" name="Rectangle 21"/>
            <p:cNvSpPr>
              <a:spLocks noChangeArrowheads="1"/>
            </p:cNvSpPr>
            <p:nvPr/>
          </p:nvSpPr>
          <p:spPr bwMode="auto">
            <a:xfrm>
              <a:off x="1248" y="1548"/>
              <a:ext cx="1056" cy="366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662" name="Text Box 22"/>
            <p:cNvSpPr txBox="1">
              <a:spLocks noChangeArrowheads="1"/>
            </p:cNvSpPr>
            <p:nvPr/>
          </p:nvSpPr>
          <p:spPr bwMode="auto">
            <a:xfrm>
              <a:off x="1204" y="1516"/>
              <a:ext cx="89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=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0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 =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false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</p:txBody>
        </p:sp>
      </p:grp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964993" y="4572000"/>
            <a:ext cx="52197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main()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//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OK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alan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 //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invalid!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112658" name="Group 18"/>
          <p:cNvGrpSpPr>
            <a:grpSpLocks/>
          </p:cNvGrpSpPr>
          <p:nvPr/>
        </p:nvGrpSpPr>
        <p:grpSpPr bwMode="auto">
          <a:xfrm>
            <a:off x="4995436" y="4556403"/>
            <a:ext cx="5219700" cy="2031640"/>
            <a:chOff x="3462" y="2804"/>
            <a:chExt cx="2880" cy="1299"/>
          </a:xfrm>
        </p:grpSpPr>
        <p:sp>
          <p:nvSpPr>
            <p:cNvPr id="112659" name="Rectangle 19"/>
            <p:cNvSpPr>
              <a:spLocks noChangeArrowheads="1"/>
            </p:cNvSpPr>
            <p:nvPr/>
          </p:nvSpPr>
          <p:spPr bwMode="auto">
            <a:xfrm>
              <a:off x="3469" y="2849"/>
              <a:ext cx="2256" cy="118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0" name="Rectangle 20"/>
            <p:cNvSpPr>
              <a:spLocks noChangeArrowheads="1"/>
            </p:cNvSpPr>
            <p:nvPr/>
          </p:nvSpPr>
          <p:spPr bwMode="auto">
            <a:xfrm>
              <a:off x="3462" y="2804"/>
              <a:ext cx="2880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800" b="1" dirty="0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</a:t>
              </a:r>
              <a:r>
                <a:rPr lang="en-US" sz="1800" b="1" dirty="0">
                  <a:solidFill>
                    <a:srgbClr val="0070C0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);//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alan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  <a:endPara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07407E-6 L -0.31146 -4.07407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1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autoUpdateAnimBg="0"/>
      <p:bldP spid="112646" grpId="0" animBg="1"/>
      <p:bldP spid="112647" grpId="0" animBg="1"/>
      <p:bldP spid="112649" grpId="0" autoUpdateAnimBg="0"/>
      <p:bldP spid="112651" grpId="0" animBg="1"/>
      <p:bldP spid="112656" grpId="0" animBg="1"/>
      <p:bldP spid="112657" grpId="0"/>
      <p:bldP spid="1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123825" y="1016000"/>
            <a:ext cx="530542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CSNerd(int PCs, bool usesMac      ) 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int getNerdScore(void)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if(m_macUser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return(10 * m_numPCs);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latin typeface="Times New Roman"/>
                <a:cs typeface="Courier New" pitchFamily="49" charset="0"/>
              </a:rPr>
              <a:t> 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669925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5457825" y="998538"/>
            <a:ext cx="36004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Just like any C++ function, a constructor can have one or more </a:t>
            </a:r>
            <a:r>
              <a:rPr lang="en-US" sz="2400">
                <a:solidFill>
                  <a:srgbClr val="006666"/>
                </a:solidFill>
              </a:rPr>
              <a:t>default parameters</a:t>
            </a:r>
            <a:r>
              <a:rPr lang="en-US" sz="2400">
                <a:solidFill>
                  <a:schemeClr val="tx2"/>
                </a:solidFill>
              </a:rPr>
              <a:t>…</a:t>
            </a:r>
          </a:p>
        </p:txBody>
      </p:sp>
      <p:grpSp>
        <p:nvGrpSpPr>
          <p:cNvPr id="113670" name="Group 6"/>
          <p:cNvGrpSpPr>
            <a:grpSpLocks/>
          </p:cNvGrpSpPr>
          <p:nvPr/>
        </p:nvGrpSpPr>
        <p:grpSpPr bwMode="auto">
          <a:xfrm>
            <a:off x="5486400" y="2590800"/>
            <a:ext cx="3592513" cy="2979738"/>
            <a:chOff x="3456" y="1632"/>
            <a:chExt cx="2263" cy="1759"/>
          </a:xfrm>
        </p:grpSpPr>
        <p:sp>
          <p:nvSpPr>
            <p:cNvPr id="113671" name="Rectangle 7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2" name="Rectangle 8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main()</a:t>
              </a:r>
              <a:br>
                <a:rPr lang="en-US" sz="1800" b="1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CSNerd lyn(1,false);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CSNerd ned(5); // 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CSNerd dave; //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cout &lt;&lt; </a:t>
              </a:r>
              <a:br>
                <a:rPr lang="en-US" sz="1800" b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  lyn.getNerdScore();</a:t>
              </a: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4210050" y="1825038"/>
            <a:ext cx="903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= true</a:t>
            </a:r>
          </a:p>
        </p:txBody>
      </p:sp>
      <p:sp>
        <p:nvSpPr>
          <p:cNvPr id="113676" name="Line 12"/>
          <p:cNvSpPr>
            <a:spLocks noChangeShapeType="1"/>
          </p:cNvSpPr>
          <p:nvPr/>
        </p:nvSpPr>
        <p:spPr bwMode="auto">
          <a:xfrm>
            <a:off x="5372100" y="344805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7" name="Text Box 13"/>
          <p:cNvSpPr txBox="1">
            <a:spLocks noChangeArrowheads="1"/>
          </p:cNvSpPr>
          <p:nvPr/>
        </p:nvSpPr>
        <p:spPr bwMode="auto">
          <a:xfrm>
            <a:off x="7118350" y="326707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13678" name="Text Box 14"/>
          <p:cNvSpPr txBox="1">
            <a:spLocks noChangeArrowheads="1"/>
          </p:cNvSpPr>
          <p:nvPr/>
        </p:nvSpPr>
        <p:spPr bwMode="auto">
          <a:xfrm>
            <a:off x="7400925" y="3276600"/>
            <a:ext cx="86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false</a:t>
            </a:r>
          </a:p>
        </p:txBody>
      </p:sp>
      <p:sp>
        <p:nvSpPr>
          <p:cNvPr id="113679" name="Rectangle 15"/>
          <p:cNvSpPr>
            <a:spLocks noChangeArrowheads="1"/>
          </p:cNvSpPr>
          <p:nvPr/>
        </p:nvSpPr>
        <p:spPr bwMode="auto">
          <a:xfrm>
            <a:off x="4267200" y="1859963"/>
            <a:ext cx="781050" cy="304800"/>
          </a:xfrm>
          <a:prstGeom prst="rect">
            <a:avLst/>
          </a:prstGeom>
          <a:solidFill>
            <a:srgbClr val="FFFF99">
              <a:alpha val="82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80" name="Line 16"/>
          <p:cNvSpPr>
            <a:spLocks noChangeShapeType="1"/>
          </p:cNvSpPr>
          <p:nvPr/>
        </p:nvSpPr>
        <p:spPr bwMode="auto">
          <a:xfrm>
            <a:off x="5381625" y="386715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81" name="Text Box 17"/>
          <p:cNvSpPr txBox="1">
            <a:spLocks noChangeArrowheads="1"/>
          </p:cNvSpPr>
          <p:nvPr/>
        </p:nvSpPr>
        <p:spPr bwMode="auto">
          <a:xfrm>
            <a:off x="7127875" y="369093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5</a:t>
            </a:r>
          </a:p>
        </p:txBody>
      </p:sp>
      <p:sp>
        <p:nvSpPr>
          <p:cNvPr id="113682" name="Text Box 18"/>
          <p:cNvSpPr txBox="1">
            <a:spLocks noChangeArrowheads="1"/>
          </p:cNvSpPr>
          <p:nvPr/>
        </p:nvSpPr>
        <p:spPr bwMode="auto">
          <a:xfrm>
            <a:off x="4419600" y="1821863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true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44062 -0.237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31" y="-118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56771 -0.233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85" y="-1166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-0.56771 -0.2972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85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0938 -0.03472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-173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9" grpId="0" autoUpdateAnimBg="0"/>
      <p:bldP spid="113673" grpId="0" autoUpdateAnimBg="0"/>
      <p:bldP spid="113676" grpId="0" animBg="1"/>
      <p:bldP spid="113676" grpId="1" animBg="1"/>
      <p:bldP spid="113677" grpId="0"/>
      <p:bldP spid="113677" grpId="1"/>
      <p:bldP spid="113677" grpId="2"/>
      <p:bldP spid="113678" grpId="0"/>
      <p:bldP spid="113678" grpId="1"/>
      <p:bldP spid="113678" grpId="2"/>
      <p:bldP spid="113679" grpId="0" animBg="1"/>
      <p:bldP spid="113679" grpId="1" animBg="1"/>
      <p:bldP spid="113679" grpId="2" animBg="1"/>
      <p:bldP spid="113680" grpId="0" animBg="1"/>
      <p:bldP spid="113680" grpId="1" animBg="1"/>
      <p:bldP spid="113681" grpId="0"/>
      <p:bldP spid="113681" grpId="1"/>
      <p:bldP spid="113682" grpId="0"/>
      <p:bldP spid="113682" grpId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19516</TotalTime>
  <Words>8417</Words>
  <Application>Microsoft Office PowerPoint</Application>
  <PresentationFormat>On-screen Show (4:3)</PresentationFormat>
  <Paragraphs>2711</Paragraphs>
  <Slides>79</Slides>
  <Notes>68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1" baseType="lpstr">
      <vt:lpstr>Default Design</vt:lpstr>
      <vt:lpstr>Bitmap Image</vt:lpstr>
      <vt:lpstr>PowerPoint Presentation</vt:lpstr>
      <vt:lpstr>Constructors: Class Initialization</vt:lpstr>
      <vt:lpstr>PowerPoint Presentation</vt:lpstr>
      <vt:lpstr>PowerPoint Presentation</vt:lpstr>
      <vt:lpstr>Constructors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Constructors</vt:lpstr>
      <vt:lpstr>Constructors &amp; Arrays</vt:lpstr>
      <vt:lpstr>Constructors</vt:lpstr>
      <vt:lpstr>Constructor Challenge</vt:lpstr>
      <vt:lpstr>When Constructors are Called</vt:lpstr>
      <vt:lpstr>Class Challenge</vt:lpstr>
      <vt:lpstr>PowerPoint Presentation</vt:lpstr>
      <vt:lpstr>PowerPoint Presentation</vt:lpstr>
      <vt:lpstr>Why would we EVER need a destructor?</vt:lpstr>
      <vt:lpstr>When must you have a destructor? </vt:lpstr>
      <vt:lpstr>PowerPoint Presentation</vt:lpstr>
      <vt:lpstr>PowerPoint Presentation</vt:lpstr>
      <vt:lpstr>Class Challenge #2</vt:lpstr>
      <vt:lpstr>PowerPoint Presentation</vt:lpstr>
      <vt:lpstr>Class Composition</vt:lpstr>
      <vt:lpstr>Composition</vt:lpstr>
      <vt:lpstr>Composition and Construction</vt:lpstr>
      <vt:lpstr>Composition and Construction</vt:lpstr>
      <vt:lpstr>Composition and Construction</vt:lpstr>
      <vt:lpstr>Composition and Construction</vt:lpstr>
      <vt:lpstr>Class Composition</vt:lpstr>
      <vt:lpstr>Advanced Class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Class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Challenge</vt:lpstr>
      <vt:lpstr>Challenge #1</vt:lpstr>
      <vt:lpstr>Challenge #2</vt:lpstr>
      <vt:lpstr>A Few Final Topics</vt:lpstr>
      <vt:lpstr>Topic #1: Include Etiquette</vt:lpstr>
      <vt:lpstr>Topic #1: Include Etiquette</vt:lpstr>
      <vt:lpstr>Topic #1: Include Etiquette</vt:lpstr>
      <vt:lpstr>Topic #2: Preprocessor Directives</vt:lpstr>
      <vt:lpstr>Preprocessor Directives</vt:lpstr>
      <vt:lpstr>Preprocessor Directives</vt:lpstr>
      <vt:lpstr>Separate Compilation</vt:lpstr>
      <vt:lpstr>Separate Compilation</vt:lpstr>
      <vt:lpstr>Separate Compilation</vt:lpstr>
      <vt:lpstr>Last Topic: Knowing WHEN to Include .H Files</vt:lpstr>
      <vt:lpstr>Last Topic: Knowing WHEN to Include .H Files</vt:lpstr>
      <vt:lpstr>Last Topic: Knowing WHEN to Include .H Files</vt:lpstr>
      <vt:lpstr>Last Topic: Knowing WHEN to Include .H Files</vt:lpstr>
      <vt:lpstr>Students and Classrooms</vt:lpstr>
      <vt:lpstr>Last Topic: Self-referential Classes</vt:lpstr>
      <vt:lpstr>Last Topic: Self-referential Classes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Wesley Lau</cp:lastModifiedBy>
  <cp:revision>1447</cp:revision>
  <dcterms:created xsi:type="dcterms:W3CDTF">2003-01-04T20:10:16Z</dcterms:created>
  <dcterms:modified xsi:type="dcterms:W3CDTF">2013-01-08T09:28:41Z</dcterms:modified>
</cp:coreProperties>
</file>